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5"/>
  </p:notesMasterIdLst>
  <p:sldIdLst>
    <p:sldId id="256" r:id="rId2"/>
    <p:sldId id="307" r:id="rId3"/>
    <p:sldId id="322" r:id="rId4"/>
    <p:sldId id="315" r:id="rId5"/>
    <p:sldId id="314" r:id="rId6"/>
    <p:sldId id="316" r:id="rId7"/>
    <p:sldId id="321" r:id="rId8"/>
    <p:sldId id="317" r:id="rId9"/>
    <p:sldId id="318" r:id="rId10"/>
    <p:sldId id="319" r:id="rId11"/>
    <p:sldId id="323" r:id="rId12"/>
    <p:sldId id="320" r:id="rId13"/>
    <p:sldId id="287" r:id="rId14"/>
  </p:sldIdLst>
  <p:sldSz cx="13004800" cy="7315200"/>
  <p:notesSz cx="6858000" cy="93138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504" userDrawn="1">
          <p15:clr>
            <a:srgbClr val="A4A3A4"/>
          </p15:clr>
        </p15:guide>
        <p15:guide id="2" pos="5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9595B"/>
    <a:srgbClr val="FF6600"/>
    <a:srgbClr val="A5D2D3"/>
    <a:srgbClr val="BEDFE0"/>
    <a:srgbClr val="FBFBFB"/>
    <a:srgbClr val="FFFFFF"/>
    <a:srgbClr val="7DB93F"/>
    <a:srgbClr val="9ACDCE"/>
    <a:srgbClr val="F32D8C"/>
    <a:srgbClr val="FFAA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1"/>
    <p:restoredTop sz="94427" autoAdjust="0"/>
  </p:normalViewPr>
  <p:slideViewPr>
    <p:cSldViewPr snapToGrid="0" snapToObjects="1">
      <p:cViewPr varScale="1">
        <p:scale>
          <a:sx n="74" d="100"/>
          <a:sy n="74" d="100"/>
        </p:scale>
        <p:origin x="58" y="62"/>
      </p:cViewPr>
      <p:guideLst>
        <p:guide orient="horz" pos="504"/>
        <p:guide pos="5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6" name="Shape 216"/>
          <p:cNvSpPr>
            <a:spLocks noGrp="1" noRot="1" noChangeAspect="1"/>
          </p:cNvSpPr>
          <p:nvPr>
            <p:ph type="sldImg"/>
          </p:nvPr>
        </p:nvSpPr>
        <p:spPr>
          <a:xfrm>
            <a:off x="325438" y="698500"/>
            <a:ext cx="6207125" cy="3492500"/>
          </a:xfrm>
          <a:prstGeom prst="rect">
            <a:avLst/>
          </a:prstGeom>
        </p:spPr>
        <p:txBody>
          <a:bodyPr/>
          <a:lstStyle/>
          <a:p>
            <a:endParaRPr dirty="0"/>
          </a:p>
        </p:txBody>
      </p:sp>
      <p:sp>
        <p:nvSpPr>
          <p:cNvPr id="217" name="Shape 217"/>
          <p:cNvSpPr>
            <a:spLocks noGrp="1"/>
          </p:cNvSpPr>
          <p:nvPr>
            <p:ph type="body" sz="quarter" idx="1"/>
          </p:nvPr>
        </p:nvSpPr>
        <p:spPr>
          <a:xfrm>
            <a:off x="914400" y="4424085"/>
            <a:ext cx="5029200" cy="4191238"/>
          </a:xfrm>
          <a:prstGeom prst="rect">
            <a:avLst/>
          </a:prstGeom>
        </p:spPr>
        <p:txBody>
          <a:bodyPr/>
          <a:lstStyle/>
          <a:p>
            <a:endParaRPr/>
          </a:p>
        </p:txBody>
      </p:sp>
    </p:spTree>
    <p:extLst>
      <p:ext uri="{BB962C8B-B14F-4D97-AF65-F5344CB8AC3E}">
        <p14:creationId xmlns:p14="http://schemas.microsoft.com/office/powerpoint/2010/main" val="155763352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5438" y="698500"/>
            <a:ext cx="6207125" cy="34925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724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8584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3730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1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53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084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3860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8139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40335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5294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49664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8018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ver">
    <p:bg>
      <p:bgPr>
        <a:solidFill>
          <a:srgbClr val="59595B"/>
        </a:solidFill>
        <a:effectLst/>
      </p:bgPr>
    </p:bg>
    <p:spTree>
      <p:nvGrpSpPr>
        <p:cNvPr id="1" name=""/>
        <p:cNvGrpSpPr/>
        <p:nvPr/>
      </p:nvGrpSpPr>
      <p:grpSpPr>
        <a:xfrm>
          <a:off x="0" y="0"/>
          <a:ext cx="0" cy="0"/>
          <a:chOff x="0" y="0"/>
          <a:chExt cx="0" cy="0"/>
        </a:xfrm>
      </p:grpSpPr>
      <p:sp>
        <p:nvSpPr>
          <p:cNvPr id="53" name="Shape 53"/>
          <p:cNvSpPr>
            <a:spLocks noGrp="1"/>
          </p:cNvSpPr>
          <p:nvPr>
            <p:ph type="title"/>
          </p:nvPr>
        </p:nvSpPr>
        <p:spPr>
          <a:xfrm>
            <a:off x="952500" y="3964359"/>
            <a:ext cx="11099800" cy="667071"/>
          </a:xfrm>
          <a:prstGeom prst="rect">
            <a:avLst/>
          </a:prstGeom>
        </p:spPr>
        <p:txBody>
          <a:bodyPr/>
          <a:lstStyle>
            <a:lvl1pPr>
              <a:defRPr sz="1400" cap="all" spc="448">
                <a:solidFill>
                  <a:srgbClr val="F3B62E"/>
                </a:solidFill>
                <a:latin typeface="Myriad Pro Semibold"/>
                <a:ea typeface="Myriad Pro Semibold"/>
                <a:cs typeface="Myriad Pro Semibold"/>
                <a:sym typeface="Myriad Pro Semibold"/>
              </a:defRPr>
            </a:lvl1pPr>
          </a:lstStyle>
          <a:p>
            <a:r>
              <a:t>Title Text</a:t>
            </a:r>
          </a:p>
        </p:txBody>
      </p:sp>
      <p:sp>
        <p:nvSpPr>
          <p:cNvPr id="54" name="Shape 54"/>
          <p:cNvSpPr>
            <a:spLocks noGrp="1"/>
          </p:cNvSpPr>
          <p:nvPr>
            <p:ph type="body" sz="quarter" idx="13"/>
          </p:nvPr>
        </p:nvSpPr>
        <p:spPr>
          <a:xfrm>
            <a:off x="6098812" y="4903445"/>
            <a:ext cx="1167306" cy="230832"/>
          </a:xfrm>
          <a:prstGeom prst="rect">
            <a:avLst/>
          </a:prstGeom>
        </p:spPr>
        <p:txBody>
          <a:bodyPr wrap="none">
            <a:spAutoFit/>
          </a:bodyPr>
          <a:lstStyle>
            <a:lvl1pPr marL="0" indent="0" algn="ctr">
              <a:spcBef>
                <a:spcPts val="0"/>
              </a:spcBef>
              <a:buSzTx/>
              <a:buNone/>
              <a:defRPr sz="1000" cap="all" spc="339">
                <a:solidFill>
                  <a:srgbClr val="FFFFFF"/>
                </a:solidFill>
                <a:latin typeface="Myriad Pro Semibold"/>
                <a:ea typeface="Myriad Pro Semibold"/>
                <a:cs typeface="Myriad Pro Semibold"/>
                <a:sym typeface="Myriad Pro Semibold"/>
              </a:defRPr>
            </a:lvl1pPr>
          </a:lstStyle>
          <a:p>
            <a:r>
              <a:t>Date, year</a:t>
            </a:r>
          </a:p>
        </p:txBody>
      </p:sp>
      <p:pic>
        <p:nvPicPr>
          <p:cNvPr id="6" name="logo.png"/>
          <p:cNvPicPr>
            <a:picLocks noChangeAspect="1"/>
          </p:cNvPicPr>
          <p:nvPr userDrawn="1"/>
        </p:nvPicPr>
        <p:blipFill>
          <a:blip r:embed="rId2"/>
          <a:stretch>
            <a:fillRect/>
          </a:stretch>
        </p:blipFill>
        <p:spPr>
          <a:xfrm>
            <a:off x="5188198" y="2008027"/>
            <a:ext cx="2896229" cy="2172171"/>
          </a:xfrm>
          <a:prstGeom prst="rect">
            <a:avLst/>
          </a:prstGeom>
          <a:ln w="3175">
            <a:miter lim="400000"/>
          </a:ln>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70" name="Shape 70"/>
          <p:cNvSpPr>
            <a:spLocks noGrp="1"/>
          </p:cNvSpPr>
          <p:nvPr>
            <p:ph type="title"/>
          </p:nvPr>
        </p:nvSpPr>
        <p:spPr>
          <a:xfrm>
            <a:off x="952500" y="430362"/>
            <a:ext cx="11099800" cy="430096"/>
          </a:xfrm>
          <a:prstGeom prst="rect">
            <a:avLst/>
          </a:prstGeom>
        </p:spPr>
        <p:txBody>
          <a:bodyPr/>
          <a:lstStyle>
            <a:lvl1pPr>
              <a:defRPr sz="3000">
                <a:solidFill>
                  <a:srgbClr val="323333"/>
                </a:solidFill>
                <a:latin typeface="HelveticaNeue-Extended"/>
                <a:ea typeface="HelveticaNeue-Extended"/>
                <a:cs typeface="HelveticaNeue-Extended"/>
                <a:sym typeface="HelveticaNeue-Extended"/>
              </a:defRPr>
            </a:lvl1pPr>
          </a:lstStyle>
          <a:p>
            <a:r>
              <a:rPr dirty="0"/>
              <a:t>Title Text</a:t>
            </a:r>
          </a:p>
        </p:txBody>
      </p:sp>
      <p:sp>
        <p:nvSpPr>
          <p:cNvPr id="71" name="Shape 71"/>
          <p:cNvSpPr>
            <a:spLocks noGrp="1"/>
          </p:cNvSpPr>
          <p:nvPr>
            <p:ph type="body" sz="quarter" idx="13"/>
          </p:nvPr>
        </p:nvSpPr>
        <p:spPr>
          <a:xfrm>
            <a:off x="952500" y="811130"/>
            <a:ext cx="11099800" cy="430096"/>
          </a:xfrm>
          <a:prstGeom prst="rect">
            <a:avLst/>
          </a:prstGeom>
        </p:spPr>
        <p:txBody>
          <a:bodyPr/>
          <a:lstStyle>
            <a:lvl1pPr marL="0" indent="0" algn="ctr">
              <a:spcBef>
                <a:spcPts val="0"/>
              </a:spcBef>
              <a:buSzTx/>
              <a:buNone/>
              <a:defRPr sz="1400" i="1" cap="all" spc="545">
                <a:latin typeface="Myriad Pro Semibold"/>
                <a:ea typeface="Myriad Pro Semibold"/>
                <a:cs typeface="Myriad Pro Semibold"/>
                <a:sym typeface="Myriad Pro Semibold"/>
              </a:defRPr>
            </a:lvl1pPr>
          </a:lstStyle>
          <a:p>
            <a:r>
              <a:rPr dirty="0"/>
              <a:t>Subtitle</a:t>
            </a:r>
          </a:p>
        </p:txBody>
      </p:sp>
      <p:sp>
        <p:nvSpPr>
          <p:cNvPr id="10" name="Shape 63">
            <a:extLst>
              <a:ext uri="{FF2B5EF4-FFF2-40B4-BE49-F238E27FC236}">
                <a16:creationId xmlns:a16="http://schemas.microsoft.com/office/drawing/2014/main" id="{9B24D70F-798B-4D4A-AD2D-6A6BF1CFDC71}"/>
              </a:ext>
            </a:extLst>
          </p:cNvPr>
          <p:cNvSpPr/>
          <p:nvPr userDrawn="1"/>
        </p:nvSpPr>
        <p:spPr>
          <a:xfrm>
            <a:off x="2" y="6305547"/>
            <a:ext cx="13004801" cy="981075"/>
          </a:xfrm>
          <a:prstGeom prst="rect">
            <a:avLst/>
          </a:prstGeom>
          <a:solidFill>
            <a:srgbClr val="59595B"/>
          </a:solidFill>
          <a:ln w="3175" cap="flat">
            <a:noFill/>
            <a:miter lim="400000"/>
          </a:ln>
          <a:effectLst/>
        </p:spPr>
        <p:txBody>
          <a:bodyPr wrap="square" lIns="38100" tIns="38100" rIns="38100" bIns="38100" numCol="1" anchor="ctr">
            <a:noAutofit/>
          </a:bodyPr>
          <a:lstStyle/>
          <a:p>
            <a:pPr>
              <a:defRPr sz="1800">
                <a:solidFill>
                  <a:srgbClr val="FFFFFF"/>
                </a:solidFill>
              </a:defRPr>
            </a:pPr>
            <a:endParaRPr sz="1800" dirty="0"/>
          </a:p>
        </p:txBody>
      </p:sp>
      <p:sp>
        <p:nvSpPr>
          <p:cNvPr id="12" name="Shape 66">
            <a:extLst>
              <a:ext uri="{FF2B5EF4-FFF2-40B4-BE49-F238E27FC236}">
                <a16:creationId xmlns:a16="http://schemas.microsoft.com/office/drawing/2014/main" id="{1ECD67A4-E8FB-4F75-B059-8DD7430189C9}"/>
              </a:ext>
            </a:extLst>
          </p:cNvPr>
          <p:cNvSpPr/>
          <p:nvPr userDrawn="1"/>
        </p:nvSpPr>
        <p:spPr>
          <a:xfrm>
            <a:off x="400931" y="6867637"/>
            <a:ext cx="1188595" cy="230832"/>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a:defRPr sz="800" i="1" cap="all" spc="287">
                <a:solidFill>
                  <a:srgbClr val="F3B62E"/>
                </a:solidFill>
                <a:latin typeface="Myriad Pro"/>
                <a:ea typeface="Myriad Pro"/>
                <a:cs typeface="Myriad Pro"/>
                <a:sym typeface="Myriad Pro"/>
              </a:defRPr>
            </a:lvl1pPr>
          </a:lstStyle>
          <a:p>
            <a:pPr>
              <a:defRPr sz="800" cap="all" spc="448">
                <a:solidFill>
                  <a:srgbClr val="F3B62E"/>
                </a:solidFill>
                <a:latin typeface="Myriad Pro Semibold"/>
                <a:ea typeface="Myriad Pro Semibold"/>
                <a:cs typeface="Myriad Pro Semibold"/>
                <a:sym typeface="Myriad Pro Semibold"/>
              </a:defRPr>
            </a:pPr>
            <a:r>
              <a:rPr lang="en-US" sz="1000" dirty="0"/>
              <a:t>©</a:t>
            </a:r>
            <a:r>
              <a:rPr lang="en-US" sz="1000" i="1" spc="287" dirty="0">
                <a:latin typeface="Myriad Pro"/>
                <a:ea typeface="Myriad Pro"/>
                <a:cs typeface="Myriad Pro"/>
                <a:sym typeface="Myriad Pro"/>
              </a:rPr>
              <a:t>Copyright</a:t>
            </a:r>
          </a:p>
        </p:txBody>
      </p:sp>
      <p:pic>
        <p:nvPicPr>
          <p:cNvPr id="13" name="logo.png">
            <a:extLst>
              <a:ext uri="{FF2B5EF4-FFF2-40B4-BE49-F238E27FC236}">
                <a16:creationId xmlns:a16="http://schemas.microsoft.com/office/drawing/2014/main" id="{F91E0D3F-3A68-4AC6-9D03-6A1A8BF965A5}"/>
              </a:ext>
            </a:extLst>
          </p:cNvPr>
          <p:cNvPicPr>
            <a:picLocks noChangeAspect="1"/>
          </p:cNvPicPr>
          <p:nvPr userDrawn="1"/>
        </p:nvPicPr>
        <p:blipFill>
          <a:blip r:embed="rId2"/>
          <a:srcRect t="7483" b="52449"/>
          <a:stretch>
            <a:fillRect/>
          </a:stretch>
        </p:blipFill>
        <p:spPr>
          <a:xfrm>
            <a:off x="7662124" y="6364294"/>
            <a:ext cx="2860897" cy="859709"/>
          </a:xfrm>
          <a:prstGeom prst="rect">
            <a:avLst/>
          </a:prstGeom>
          <a:ln w="3175" cap="flat">
            <a:noFill/>
            <a:miter lim="400000"/>
          </a:ln>
          <a:effectLst/>
        </p:spPr>
      </p:pic>
      <p:sp>
        <p:nvSpPr>
          <p:cNvPr id="14" name="Shape 134">
            <a:extLst>
              <a:ext uri="{FF2B5EF4-FFF2-40B4-BE49-F238E27FC236}">
                <a16:creationId xmlns:a16="http://schemas.microsoft.com/office/drawing/2014/main" id="{7E2F6C2B-89CF-4D33-8EAF-679FFC40BF30}"/>
              </a:ext>
            </a:extLst>
          </p:cNvPr>
          <p:cNvSpPr/>
          <p:nvPr userDrawn="1"/>
        </p:nvSpPr>
        <p:spPr>
          <a:xfrm>
            <a:off x="10368568" y="6893530"/>
            <a:ext cx="1546770" cy="230832"/>
          </a:xfrm>
          <a:prstGeom prst="rect">
            <a:avLst/>
          </a:prstGeom>
          <a:ln w="3175">
            <a:miter lim="400000"/>
          </a:ln>
          <a:extLst>
            <a:ext uri="{C572A759-6A51-4108-AA02-DFA0A04FC94B}">
              <ma14:wrappingTextBoxFlag xmlns:ma14="http://schemas.microsoft.com/office/mac/drawingml/2011/main" xmlns="" val="1"/>
            </a:ext>
          </a:extLst>
        </p:spPr>
        <p:txBody>
          <a:bodyPr wrap="none" lIns="38100" tIns="38100" rIns="38100" bIns="38100" anchor="ctr">
            <a:spAutoFit/>
          </a:bodyPr>
          <a:lstStyle>
            <a:lvl1pPr>
              <a:defRPr sz="800" cap="all" spc="327">
                <a:solidFill>
                  <a:srgbClr val="FFFFFF"/>
                </a:solidFill>
                <a:latin typeface="Myriad Pro Semibold"/>
                <a:ea typeface="Myriad Pro Semibold"/>
                <a:cs typeface="Myriad Pro Semibold"/>
                <a:sym typeface="Myriad Pro Semibold"/>
              </a:defRPr>
            </a:lvl1pPr>
          </a:lstStyle>
          <a:p>
            <a:r>
              <a:rPr sz="1000" dirty="0"/>
              <a:t>mythos group</a:t>
            </a:r>
          </a:p>
        </p:txBody>
      </p:sp>
      <p:sp>
        <p:nvSpPr>
          <p:cNvPr id="15" name="Shape 135">
            <a:extLst>
              <a:ext uri="{FF2B5EF4-FFF2-40B4-BE49-F238E27FC236}">
                <a16:creationId xmlns:a16="http://schemas.microsoft.com/office/drawing/2014/main" id="{9B1CEB5D-1AE5-4CB8-BB4F-BD8969751927}"/>
              </a:ext>
            </a:extLst>
          </p:cNvPr>
          <p:cNvSpPr>
            <a:spLocks noGrp="1"/>
          </p:cNvSpPr>
          <p:nvPr>
            <p:ph type="sldNum" sz="quarter" idx="2"/>
          </p:nvPr>
        </p:nvSpPr>
        <p:spPr>
          <a:xfrm>
            <a:off x="12451358" y="6893530"/>
            <a:ext cx="232436" cy="230832"/>
          </a:xfrm>
          <a:prstGeom prst="rect">
            <a:avLst/>
          </a:prstGeom>
        </p:spPr>
        <p:txBody>
          <a:bodyPr anchor="ctr"/>
          <a:lstStyle>
            <a:lvl1pPr>
              <a:defRPr sz="1000" cap="all">
                <a:solidFill>
                  <a:srgbClr val="FFFFFF"/>
                </a:solidFill>
                <a:latin typeface="Myriad Pro Semibold"/>
                <a:ea typeface="Myriad Pro Semibold"/>
                <a:cs typeface="Myriad Pro Semibold"/>
                <a:sym typeface="Myriad Pro Semibold"/>
              </a:defRPr>
            </a:lvl1pPr>
          </a:lstStyle>
          <a:p>
            <a:fld id="{86CB4B4D-7CA3-9044-876B-883B54F8677D}" type="slidenum">
              <a:rPr lang="en-US" smtClean="0"/>
              <a:pPr/>
              <a:t>‹#›</a:t>
            </a:fld>
            <a:endParaRPr lang="en-US" dirty="0"/>
          </a:p>
        </p:txBody>
      </p:sp>
      <p:sp>
        <p:nvSpPr>
          <p:cNvPr id="16" name="Shape 136">
            <a:extLst>
              <a:ext uri="{FF2B5EF4-FFF2-40B4-BE49-F238E27FC236}">
                <a16:creationId xmlns:a16="http://schemas.microsoft.com/office/drawing/2014/main" id="{8D888368-AF4B-476F-9391-68B6530CD23B}"/>
              </a:ext>
            </a:extLst>
          </p:cNvPr>
          <p:cNvSpPr/>
          <p:nvPr userDrawn="1"/>
        </p:nvSpPr>
        <p:spPr>
          <a:xfrm flipV="1">
            <a:off x="12246161" y="6837438"/>
            <a:ext cx="1" cy="294422"/>
          </a:xfrm>
          <a:prstGeom prst="line">
            <a:avLst/>
          </a:prstGeom>
          <a:ln>
            <a:solidFill>
              <a:srgbClr val="FFFFFF"/>
            </a:solidFill>
            <a:miter lim="400000"/>
          </a:ln>
        </p:spPr>
        <p:txBody>
          <a:bodyPr lIns="38100" tIns="38100" rIns="38100" bIns="38100" anchor="ctr"/>
          <a:lstStyle/>
          <a:p>
            <a:pPr>
              <a:defRPr sz="1800"/>
            </a:pPr>
            <a:endParaRPr sz="1800" dirty="0"/>
          </a:p>
        </p:txBody>
      </p:sp>
      <p:sp>
        <p:nvSpPr>
          <p:cNvPr id="19" name="Content Placeholder 2">
            <a:extLst>
              <a:ext uri="{FF2B5EF4-FFF2-40B4-BE49-F238E27FC236}">
                <a16:creationId xmlns:a16="http://schemas.microsoft.com/office/drawing/2014/main" id="{CA1DC044-BC4D-46B4-94E8-C321F7829AB5}"/>
              </a:ext>
            </a:extLst>
          </p:cNvPr>
          <p:cNvSpPr>
            <a:spLocks noGrp="1"/>
          </p:cNvSpPr>
          <p:nvPr>
            <p:ph idx="1"/>
          </p:nvPr>
        </p:nvSpPr>
        <p:spPr>
          <a:xfrm>
            <a:off x="952499" y="1692729"/>
            <a:ext cx="11099799" cy="4185557"/>
          </a:xfrm>
        </p:spPr>
        <p:txBody>
          <a:bodyPr anchor="t" anchorCtr="0"/>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1_Cover">
    <p:bg>
      <p:bgPr>
        <a:solidFill>
          <a:srgbClr val="59595B"/>
        </a:solidFill>
        <a:effectLst/>
      </p:bgPr>
    </p:bg>
    <p:spTree>
      <p:nvGrpSpPr>
        <p:cNvPr id="1" name=""/>
        <p:cNvGrpSpPr/>
        <p:nvPr/>
      </p:nvGrpSpPr>
      <p:grpSpPr>
        <a:xfrm>
          <a:off x="0" y="0"/>
          <a:ext cx="0" cy="0"/>
          <a:chOff x="0" y="0"/>
          <a:chExt cx="0" cy="0"/>
        </a:xfrm>
      </p:grpSpPr>
      <p:sp>
        <p:nvSpPr>
          <p:cNvPr id="16" name="Title Text"/>
          <p:cNvSpPr txBox="1">
            <a:spLocks noGrp="1"/>
          </p:cNvSpPr>
          <p:nvPr>
            <p:ph type="title"/>
          </p:nvPr>
        </p:nvSpPr>
        <p:spPr>
          <a:xfrm>
            <a:off x="952500" y="3964359"/>
            <a:ext cx="11099800" cy="667076"/>
          </a:xfrm>
          <a:prstGeom prst="rect">
            <a:avLst/>
          </a:prstGeom>
        </p:spPr>
        <p:txBody>
          <a:bodyPr anchor="t">
            <a:normAutofit/>
          </a:bodyPr>
          <a:lstStyle>
            <a:lvl1pPr>
              <a:defRPr sz="1400" cap="all" spc="448">
                <a:solidFill>
                  <a:srgbClr val="F3B62E"/>
                </a:solidFill>
                <a:latin typeface="Myriad Pro Semibold"/>
                <a:ea typeface="Myriad Pro Semibold"/>
                <a:cs typeface="Myriad Pro Semibold"/>
                <a:sym typeface="Myriad Pro Semibold"/>
              </a:defRPr>
            </a:lvl1pPr>
          </a:lstStyle>
          <a:p>
            <a:r>
              <a:t>Title Text</a:t>
            </a:r>
          </a:p>
        </p:txBody>
      </p:sp>
      <p:sp>
        <p:nvSpPr>
          <p:cNvPr id="17" name="Slide Number"/>
          <p:cNvSpPr txBox="1">
            <a:spLocks noGrp="1"/>
          </p:cNvSpPr>
          <p:nvPr>
            <p:ph type="sldNum" sz="quarter" idx="2"/>
          </p:nvPr>
        </p:nvSpPr>
        <p:spPr>
          <a:xfrm>
            <a:off x="9219152" y="6678507"/>
            <a:ext cx="201911" cy="203201"/>
          </a:xfrm>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241988899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333375"/>
            <a:ext cx="11099800" cy="1619250"/>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normAutofit/>
          </a:bodyPr>
          <a:lstStyle/>
          <a:p>
            <a:r>
              <a:t>Title Text</a:t>
            </a:r>
          </a:p>
        </p:txBody>
      </p:sp>
      <p:sp>
        <p:nvSpPr>
          <p:cNvPr id="3" name="Shape 3"/>
          <p:cNvSpPr>
            <a:spLocks noGrp="1"/>
          </p:cNvSpPr>
          <p:nvPr>
            <p:ph type="body" idx="1"/>
          </p:nvPr>
        </p:nvSpPr>
        <p:spPr>
          <a:xfrm>
            <a:off x="952500" y="1952628"/>
            <a:ext cx="11099800" cy="4714875"/>
          </a:xfrm>
          <a:prstGeom prst="rect">
            <a:avLst/>
          </a:prstGeom>
          <a:ln w="3175">
            <a:miter lim="400000"/>
          </a:ln>
          <a:extLst>
            <a:ext uri="{C572A759-6A51-4108-AA02-DFA0A04FC94B}">
              <ma14:wrappingTextBoxFlag xmlns:ma14="http://schemas.microsoft.com/office/mac/drawingml/2011/main" xmlns="" val="1"/>
            </a:ext>
          </a:extLst>
        </p:spPr>
        <p:txBody>
          <a:bodyPr lIns="38100" tIns="38100" rIns="38100" bIns="381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55787" y="6938963"/>
            <a:ext cx="280526" cy="261610"/>
          </a:xfrm>
          <a:prstGeom prst="rect">
            <a:avLst/>
          </a:prstGeom>
          <a:ln w="3175">
            <a:miter lim="400000"/>
          </a:ln>
        </p:spPr>
        <p:txBody>
          <a:bodyPr wrap="none" lIns="38100" tIns="38100" rIns="38100" bIns="38100">
            <a:spAutoFit/>
          </a:bodyPr>
          <a:lstStyle>
            <a:lvl1pPr>
              <a:defRPr sz="1200"/>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7" r:id="rId3"/>
  </p:sldLayoutIdLst>
  <p:transition spd="med"/>
  <p:hf hdr="0" ftr="0" dt="0"/>
  <p:txStyles>
    <p:titleStyle>
      <a:lvl1pPr marL="0" marR="0" indent="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1pPr>
      <a:lvl2pPr marL="0" marR="0" indent="2286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2pPr>
      <a:lvl3pPr marL="0" marR="0" indent="4572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3pPr>
      <a:lvl4pPr marL="0" marR="0" indent="6858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4pPr>
      <a:lvl5pPr marL="0" marR="0" indent="9144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5pPr>
      <a:lvl6pPr marL="0" marR="0" indent="11430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6pPr>
      <a:lvl7pPr marL="0" marR="0" indent="13716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7pPr>
      <a:lvl8pPr marL="0" marR="0" indent="16002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8pPr>
      <a:lvl9pPr marL="0" marR="0" indent="1828800" algn="ctr" defTabSz="438150"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Light"/>
        </a:defRPr>
      </a:lvl9pPr>
    </p:titleStyle>
    <p:bodyStyle>
      <a:lvl1pPr marL="3210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1pPr>
      <a:lvl2pPr marL="7655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12100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6545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20990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25435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9880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34325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3877027" marR="0" indent="-321027" algn="l" defTabSz="438150" rtl="0" latinLnBrk="0">
        <a:lnSpc>
          <a:spcPct val="100000"/>
        </a:lnSpc>
        <a:spcBef>
          <a:spcPts val="310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2286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4572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6858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9144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11430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13716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16002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1828800" algn="ctr" defTabSz="4381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hyperlink" Target="https://www.nap.edu/read/25914/chapter/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www.i-scoop.eu/digital-transformation/digital-transformation-strateg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hyperlink" Target="https://www.ilo.org/global/about-the-ilo/newsroom/news/WCMS_743036/lang--en/index.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news.un.org/en/story/2020/06/106743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hyperlink" Target="https://www.pwc.com/us/en/library/covid-19/what-employees-need-to-be-confident-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p:cNvSpPr>
          <p:nvPr>
            <p:ph type="title"/>
          </p:nvPr>
        </p:nvSpPr>
        <p:spPr>
          <a:prstGeom prst="rect">
            <a:avLst/>
          </a:prstGeom>
        </p:spPr>
        <p:txBody>
          <a:bodyPr>
            <a:normAutofit/>
          </a:bodyPr>
          <a:lstStyle>
            <a:lvl1pPr>
              <a:defRPr spc="601"/>
            </a:lvl1pPr>
          </a:lstStyle>
          <a:p>
            <a:r>
              <a:rPr lang="en-US" sz="2000" dirty="0"/>
              <a:t>Reimagining The WORKPLACE</a:t>
            </a:r>
            <a:endParaRPr sz="2000" dirty="0"/>
          </a:p>
        </p:txBody>
      </p:sp>
      <p:sp>
        <p:nvSpPr>
          <p:cNvPr id="220" name="Shape 220"/>
          <p:cNvSpPr>
            <a:spLocks noGrp="1"/>
          </p:cNvSpPr>
          <p:nvPr>
            <p:ph type="body" idx="13"/>
          </p:nvPr>
        </p:nvSpPr>
        <p:spPr>
          <a:xfrm>
            <a:off x="4609847" y="5691949"/>
            <a:ext cx="4486165" cy="661720"/>
          </a:xfrm>
          <a:prstGeom prst="rect">
            <a:avLst/>
          </a:prstGeom>
        </p:spPr>
        <p:txBody>
          <a:bodyPr/>
          <a:lstStyle/>
          <a:p>
            <a:pPr>
              <a:spcBef>
                <a:spcPts val="1200"/>
              </a:spcBef>
            </a:pPr>
            <a:r>
              <a:rPr lang="en-US" sz="1400" dirty="0"/>
              <a:t>Webinar With Bamboo SOLUTIONS </a:t>
            </a:r>
          </a:p>
          <a:p>
            <a:pPr>
              <a:spcBef>
                <a:spcPts val="1200"/>
              </a:spcBef>
            </a:pPr>
            <a:r>
              <a:rPr lang="en-US" sz="1400" dirty="0"/>
              <a:t>September 17, 2020</a:t>
            </a:r>
            <a:endParaRPr dirty="0"/>
          </a:p>
        </p:txBody>
      </p:sp>
      <p:pic>
        <p:nvPicPr>
          <p:cNvPr id="3" name="Graphic 2">
            <a:extLst>
              <a:ext uri="{FF2B5EF4-FFF2-40B4-BE49-F238E27FC236}">
                <a16:creationId xmlns:a16="http://schemas.microsoft.com/office/drawing/2014/main" id="{D9BF13BD-EA27-4EE6-85B2-19E108CB07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2760" y="414005"/>
            <a:ext cx="4114800" cy="1200150"/>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700" dirty="0"/>
              <a:t>Topic 3 – How Do Treatments &amp; Vaccines Impact This Effort?</a:t>
            </a:r>
            <a:br>
              <a:rPr lang="en-US" sz="2400" dirty="0"/>
            </a:br>
            <a:endParaRPr lang="en-US" sz="2400" dirty="0"/>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9</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marL="0" marR="0" lvl="0" indent="0" defTabSz="457200" rtl="0" eaLnBrk="1" fontAlgn="base" latinLnBrk="0" hangingPunct="1">
              <a:lnSpc>
                <a:spcPct val="117999"/>
              </a:lnSpc>
              <a:spcBef>
                <a:spcPts val="0"/>
              </a:spcBef>
              <a:spcAft>
                <a:spcPts val="0"/>
              </a:spcAft>
              <a:buClrTx/>
              <a:buSzTx/>
              <a:buFontTx/>
              <a:buNone/>
              <a:tabLst/>
              <a:defRPr/>
            </a:pPr>
            <a:r>
              <a:rPr lang="en-US" sz="2000" b="0" i="0" u="none" strike="noStrike" dirty="0">
                <a:effectLst/>
                <a:latin typeface="Helvetica Neue"/>
                <a:ea typeface="Helvetica Neue"/>
                <a:cs typeface="Helvetica Neue"/>
                <a:sym typeface="Helvetica Neue"/>
              </a:rPr>
              <a:t>Coronavirus vaccine: when will we have one? </a:t>
            </a:r>
          </a:p>
          <a:p>
            <a:pPr marR="0" lvl="0" defTabSz="457200" rtl="0" eaLnBrk="1" fontAlgn="base" latinLnBrk="0" hangingPunct="1">
              <a:lnSpc>
                <a:spcPct val="117999"/>
              </a:lnSpc>
              <a:spcBef>
                <a:spcPts val="0"/>
              </a:spcBef>
              <a:spcAft>
                <a:spcPts val="0"/>
              </a:spcAft>
              <a:buClrTx/>
              <a:buSzTx/>
              <a:buFont typeface="Courier New" panose="02070309020205020404" pitchFamily="49" charset="0"/>
              <a:buChar char="o"/>
              <a:tabLst/>
              <a:defRPr/>
            </a:pPr>
            <a:r>
              <a:rPr lang="en-US" sz="2000" dirty="0"/>
              <a:t>Several companies are working on a vaccine … Mordena (USA), Pfizer (USA), Biontech (Germany), </a:t>
            </a:r>
            <a:r>
              <a:rPr lang="en-US" sz="2000" b="0" dirty="0"/>
              <a:t>Oxford University/AstraZeneca (UK)</a:t>
            </a:r>
          </a:p>
          <a:p>
            <a:pPr marR="0" lvl="0" defTabSz="457200" rtl="0" eaLnBrk="1" fontAlgn="base" latinLnBrk="0" hangingPunct="1">
              <a:lnSpc>
                <a:spcPct val="117999"/>
              </a:lnSpc>
              <a:spcBef>
                <a:spcPts val="0"/>
              </a:spcBef>
              <a:spcAft>
                <a:spcPts val="0"/>
              </a:spcAft>
              <a:buClrTx/>
              <a:buSzTx/>
              <a:buFont typeface="Courier New" panose="02070309020205020404" pitchFamily="49" charset="0"/>
              <a:buChar char="o"/>
              <a:tabLst/>
              <a:defRPr/>
            </a:pPr>
            <a:endParaRPr lang="en-US" sz="2000" b="0" dirty="0"/>
          </a:p>
          <a:p>
            <a:pPr marR="0" lvl="0" defTabSz="457200" rtl="0" eaLnBrk="1" fontAlgn="base" latinLnBrk="0" hangingPunct="1">
              <a:lnSpc>
                <a:spcPct val="117999"/>
              </a:lnSpc>
              <a:spcBef>
                <a:spcPts val="0"/>
              </a:spcBef>
              <a:spcAft>
                <a:spcPts val="0"/>
              </a:spcAft>
              <a:buClrTx/>
              <a:buSzTx/>
              <a:buFont typeface="Courier New" panose="02070309020205020404" pitchFamily="49" charset="0"/>
              <a:buChar char="o"/>
              <a:tabLst/>
              <a:defRPr/>
            </a:pPr>
            <a:r>
              <a:rPr lang="en-US" sz="2000" b="0" i="0" u="none" strike="noStrike" dirty="0">
                <a:effectLst/>
                <a:latin typeface="Helvetica Neue"/>
                <a:ea typeface="Helvetica Neue"/>
                <a:cs typeface="Helvetica Neue"/>
                <a:sym typeface="Helvetica Neue"/>
              </a:rPr>
              <a:t>In an article published in August 2020 WebMD stated, “</a:t>
            </a:r>
            <a:r>
              <a:rPr lang="en-US" sz="2000" dirty="0"/>
              <a:t>Even when researchers find a vaccine that works against the new coronavirus, it could be 12 to 18 months at best before it's ready for the public.”  That's only a fraction of the usual time.</a:t>
            </a:r>
          </a:p>
          <a:p>
            <a:pPr marR="0" lvl="0" defTabSz="457200" rtl="0" eaLnBrk="1" fontAlgn="base" latinLnBrk="0" hangingPunct="1">
              <a:lnSpc>
                <a:spcPct val="117999"/>
              </a:lnSpc>
              <a:spcBef>
                <a:spcPts val="0"/>
              </a:spcBef>
              <a:spcAft>
                <a:spcPts val="0"/>
              </a:spcAft>
              <a:buClrTx/>
              <a:buSzTx/>
              <a:buFont typeface="Courier New" panose="02070309020205020404" pitchFamily="49" charset="0"/>
              <a:buChar char="o"/>
              <a:tabLst/>
              <a:defRPr/>
            </a:pPr>
            <a:endParaRPr lang="en-US" sz="2000" dirty="0">
              <a:hlinkClick r:id="rId3"/>
            </a:endParaRPr>
          </a:p>
          <a:p>
            <a:pPr marR="0" lvl="0" defTabSz="457200" rtl="0" eaLnBrk="1" fontAlgn="base" latinLnBrk="0" hangingPunct="1">
              <a:lnSpc>
                <a:spcPct val="117999"/>
              </a:lnSpc>
              <a:spcBef>
                <a:spcPts val="0"/>
              </a:spcBef>
              <a:spcAft>
                <a:spcPts val="0"/>
              </a:spcAft>
              <a:buClrTx/>
              <a:buSzTx/>
              <a:buFont typeface="Courier New" panose="02070309020205020404" pitchFamily="49" charset="0"/>
              <a:buChar char="o"/>
              <a:tabLst/>
              <a:defRPr/>
            </a:pPr>
            <a:r>
              <a:rPr lang="en-US" sz="2000" dirty="0">
                <a:hlinkClick r:id="rId3"/>
              </a:rPr>
              <a:t>According to an early draft</a:t>
            </a:r>
            <a:r>
              <a:rPr lang="en-US" sz="2000" dirty="0"/>
              <a:t> of a possible vaccination plan released in August 2020 by the National Academy of Sciences, “</a:t>
            </a:r>
            <a:r>
              <a:rPr lang="en-US" sz="2000" b="1" dirty="0"/>
              <a:t>Most people in the US won't be able to get a vaccine until 2021</a:t>
            </a:r>
            <a:r>
              <a:rPr lang="en-US" sz="2000" dirty="0"/>
              <a:t>, even if one or more are approved before the end of 2020.”</a:t>
            </a:r>
          </a:p>
        </p:txBody>
      </p:sp>
      <p:pic>
        <p:nvPicPr>
          <p:cNvPr id="3" name="Graphic 2">
            <a:extLst>
              <a:ext uri="{FF2B5EF4-FFF2-40B4-BE49-F238E27FC236}">
                <a16:creationId xmlns:a16="http://schemas.microsoft.com/office/drawing/2014/main" id="{73898AF8-3AE0-4D88-B59C-0450CB2ECA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36418523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10</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marL="0" indent="0" rtl="0" fontAlgn="base">
              <a:buNone/>
            </a:pPr>
            <a:r>
              <a:rPr lang="en-US" sz="2000" b="0" i="0" u="none" strike="noStrike" dirty="0">
                <a:effectLst/>
                <a:ea typeface="Helvetica Neue"/>
                <a:cs typeface="Helvetica Neue"/>
                <a:sym typeface="Helvetica Neue"/>
              </a:rPr>
              <a:t>Even prior to the COVID-19 pandemic numerous business across all industries were and are still struggling – for example, in the retail sector Macy’s, Neiman Marcus, and Nordstrom  … However, companies like Amazon, that embraced new emerging technologies are not only surviving the economic crisis created by COVOD-19 pandemic, but are thriving. </a:t>
            </a:r>
          </a:p>
          <a:p>
            <a:pPr marL="0" indent="0" rtl="0" fontAlgn="base">
              <a:buNone/>
            </a:pPr>
            <a:r>
              <a:rPr lang="en-US" sz="2000" dirty="0"/>
              <a:t>Organizations that are further ahead in their </a:t>
            </a:r>
            <a:r>
              <a:rPr lang="en-US" sz="2000" dirty="0">
                <a:hlinkClick r:id="rId3"/>
              </a:rPr>
              <a:t>digital transformation strategy</a:t>
            </a:r>
            <a:r>
              <a:rPr lang="en-US" sz="2000" dirty="0"/>
              <a:t> journey are expected to rebound faster than their peers, potentially even leading to a more significant gap between those that transformed more and those that did less. In addition, organizations with a digital transformation strategy would be more agile in addressing future pandemics and economic crisis.</a:t>
            </a:r>
          </a:p>
          <a:p>
            <a:pPr marL="0" indent="0" rtl="0" fontAlgn="base">
              <a:buNone/>
            </a:pPr>
            <a:r>
              <a:rPr lang="en-US" sz="2000" b="0" i="0" u="none" strike="noStrike" dirty="0">
                <a:effectLst/>
                <a:ea typeface="Helvetica Neue"/>
                <a:cs typeface="Helvetica Neue"/>
                <a:sym typeface="Helvetica Neue"/>
              </a:rPr>
              <a:t>The bottom line is that the economic crisis created by the COVID-19 pandemic has accelerated the adoption of digital transformation by organizations as well as consumers </a:t>
            </a:r>
            <a:r>
              <a:rPr lang="en-US" sz="2000" b="0" i="0" dirty="0">
                <a:effectLst/>
                <a:ea typeface="Helvetica Neue"/>
                <a:cs typeface="Helvetica Neue"/>
                <a:sym typeface="Helvetica Neue"/>
              </a:rPr>
              <a:t>​</a:t>
            </a:r>
          </a:p>
        </p:txBody>
      </p:sp>
      <p:pic>
        <p:nvPicPr>
          <p:cNvPr id="3" name="Graphic 2">
            <a:extLst>
              <a:ext uri="{FF2B5EF4-FFF2-40B4-BE49-F238E27FC236}">
                <a16:creationId xmlns:a16="http://schemas.microsoft.com/office/drawing/2014/main" id="{73898AF8-3AE0-4D88-B59C-0450CB2ECA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53920" y="6426497"/>
            <a:ext cx="2392680" cy="697865"/>
          </a:xfrm>
          <a:prstGeom prst="rect">
            <a:avLst/>
          </a:prstGeom>
        </p:spPr>
      </p:pic>
      <p:sp>
        <p:nvSpPr>
          <p:cNvPr id="8" name="Title 1">
            <a:extLst>
              <a:ext uri="{FF2B5EF4-FFF2-40B4-BE49-F238E27FC236}">
                <a16:creationId xmlns:a16="http://schemas.microsoft.com/office/drawing/2014/main" id="{554E2FA3-ABA9-4BD3-9527-73374647F36E}"/>
              </a:ext>
            </a:extLst>
          </p:cNvPr>
          <p:cNvSpPr>
            <a:spLocks noGrp="1"/>
          </p:cNvSpPr>
          <p:nvPr>
            <p:ph type="title"/>
          </p:nvPr>
        </p:nvSpPr>
        <p:spPr>
          <a:xfrm>
            <a:off x="863600" y="430361"/>
            <a:ext cx="11188700" cy="807665"/>
          </a:xfrm>
        </p:spPr>
        <p:txBody>
          <a:bodyPr>
            <a:normAutofit fontScale="90000"/>
          </a:bodyPr>
          <a:lstStyle/>
          <a:p>
            <a:pPr algn="l"/>
            <a:r>
              <a:rPr lang="en-US" sz="2700" dirty="0"/>
              <a:t>Topic 3 – How Do Treatments &amp; Vaccines Impact This Effort? (continued)</a:t>
            </a:r>
            <a:br>
              <a:rPr lang="en-US" sz="2400" dirty="0"/>
            </a:br>
            <a:endParaRPr lang="en-US" sz="2400" dirty="0"/>
          </a:p>
        </p:txBody>
      </p:sp>
    </p:spTree>
    <p:extLst>
      <p:ext uri="{BB962C8B-B14F-4D97-AF65-F5344CB8AC3E}">
        <p14:creationId xmlns:p14="http://schemas.microsoft.com/office/powerpoint/2010/main" val="294130556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800" dirty="0"/>
              <a:t>Topic 4 – What word of advise would you give companies listening here today?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11</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marL="0" indent="0">
              <a:spcBef>
                <a:spcPts val="1800"/>
              </a:spcBef>
              <a:buSzPct val="100000"/>
              <a:buNone/>
            </a:pPr>
            <a:r>
              <a:rPr lang="en-US" sz="2000" dirty="0"/>
              <a:t>Change is never easy!  However, the current economic climate mandates organizations to reimagine ...</a:t>
            </a:r>
          </a:p>
          <a:p>
            <a:pPr marL="185738" indent="-320675">
              <a:spcBef>
                <a:spcPts val="600"/>
              </a:spcBef>
              <a:buSzPct val="100000"/>
              <a:buFont typeface="Courier New" panose="02070309020205020404" pitchFamily="49" charset="0"/>
              <a:buChar char="o"/>
            </a:pPr>
            <a:r>
              <a:rPr lang="en-US" sz="1800" dirty="0"/>
              <a:t>Who they want to be?</a:t>
            </a:r>
          </a:p>
          <a:p>
            <a:pPr marL="185738" indent="-320675">
              <a:spcBef>
                <a:spcPts val="600"/>
              </a:spcBef>
              <a:buSzPct val="100000"/>
              <a:buFont typeface="Courier New" panose="02070309020205020404" pitchFamily="49" charset="0"/>
              <a:buChar char="o"/>
            </a:pPr>
            <a:r>
              <a:rPr lang="en-US" sz="1800" dirty="0"/>
              <a:t>What they what want to do?</a:t>
            </a:r>
          </a:p>
          <a:p>
            <a:pPr marL="185738" indent="-320675">
              <a:spcBef>
                <a:spcPts val="600"/>
              </a:spcBef>
              <a:buSzPct val="100000"/>
              <a:buFont typeface="Courier New" panose="02070309020205020404" pitchFamily="49" charset="0"/>
              <a:buChar char="o"/>
            </a:pPr>
            <a:r>
              <a:rPr lang="en-US" sz="1800" dirty="0"/>
              <a:t>How they want to do it?</a:t>
            </a:r>
          </a:p>
          <a:p>
            <a:pPr marL="0" indent="0">
              <a:spcBef>
                <a:spcPts val="1200"/>
              </a:spcBef>
              <a:buSzPct val="100000"/>
              <a:buNone/>
            </a:pPr>
            <a:r>
              <a:rPr lang="en-US" sz="2000" dirty="0"/>
              <a:t>By partnering with a management consulting firm, like Mythos Group, an organization can leverage their extensive expertise in strategic planning and transformation to collaboratively develop a strategic roadmap that helps them navigate their current challenges posed by the COVID-19 pandemic, but also helps them thrive in the new normal</a:t>
            </a:r>
            <a:endParaRPr lang="en-US" sz="1800" dirty="0">
              <a:latin typeface="Calibri" panose="020F0502020204030204" pitchFamily="34" charset="0"/>
              <a:cs typeface="Times New Roman" panose="02020603050405020304" pitchFamily="18" charset="0"/>
            </a:endParaRPr>
          </a:p>
          <a:p>
            <a:pPr marL="0" indent="0">
              <a:spcBef>
                <a:spcPts val="1200"/>
              </a:spcBef>
              <a:buSzPct val="100000"/>
              <a:buNone/>
            </a:pPr>
            <a:r>
              <a:rPr lang="en-US" sz="2000" dirty="0"/>
              <a:t>Second, if the technology is there but the needed bandwidth or understanding of how best to use it, especially as it relates to all the services offered by Office365, Bamboo's Consulting Services team that should be used now... no waiting, the change has already happened.</a:t>
            </a:r>
          </a:p>
        </p:txBody>
      </p:sp>
      <p:pic>
        <p:nvPicPr>
          <p:cNvPr id="3" name="Graphic 2">
            <a:extLst>
              <a:ext uri="{FF2B5EF4-FFF2-40B4-BE49-F238E27FC236}">
                <a16:creationId xmlns:a16="http://schemas.microsoft.com/office/drawing/2014/main" id="{67365E56-A4EF-4A67-AFB1-87DE432CD3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359368071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2" name="Group 7"/>
          <p:cNvGrpSpPr/>
          <p:nvPr/>
        </p:nvGrpSpPr>
        <p:grpSpPr>
          <a:xfrm>
            <a:off x="389859" y="105285"/>
            <a:ext cx="11498633" cy="5667913"/>
            <a:chOff x="0" y="0"/>
            <a:chExt cx="11498631" cy="5667912"/>
          </a:xfrm>
        </p:grpSpPr>
        <p:sp>
          <p:nvSpPr>
            <p:cNvPr id="935" name="TextBox 8"/>
            <p:cNvSpPr txBox="1"/>
            <p:nvPr/>
          </p:nvSpPr>
          <p:spPr>
            <a:xfrm>
              <a:off x="4933896" y="4913805"/>
              <a:ext cx="3048541" cy="5849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l" defTabSz="914400">
                <a:lnSpc>
                  <a:spcPct val="95000"/>
                </a:lnSpc>
                <a:spcBef>
                  <a:spcPts val="400"/>
                </a:spcBef>
                <a:defRPr sz="3500">
                  <a:solidFill>
                    <a:srgbClr val="D9D9D9"/>
                  </a:solidFill>
                  <a:latin typeface="Arial"/>
                  <a:ea typeface="Arial"/>
                  <a:cs typeface="Arial"/>
                  <a:sym typeface="Arial"/>
                </a:defRPr>
              </a:lvl1pPr>
            </a:lstStyle>
            <a:p>
              <a:r>
                <a:rPr dirty="0"/>
                <a:t>dhanyawaad</a:t>
              </a:r>
            </a:p>
          </p:txBody>
        </p:sp>
        <p:sp>
          <p:nvSpPr>
            <p:cNvPr id="936" name="TextBox 9"/>
            <p:cNvSpPr txBox="1"/>
            <p:nvPr/>
          </p:nvSpPr>
          <p:spPr>
            <a:xfrm>
              <a:off x="2002402" y="1340203"/>
              <a:ext cx="1299603"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400">
                  <a:solidFill>
                    <a:srgbClr val="A2A5A2"/>
                  </a:solidFill>
                  <a:latin typeface="Arial"/>
                  <a:ea typeface="Arial"/>
                  <a:cs typeface="Arial"/>
                  <a:sym typeface="Arial"/>
                </a:defRPr>
              </a:lvl1pPr>
            </a:lstStyle>
            <a:p>
              <a:r>
                <a:rPr dirty="0"/>
                <a:t>TERMA KASIH</a:t>
              </a:r>
            </a:p>
          </p:txBody>
        </p:sp>
        <p:sp>
          <p:nvSpPr>
            <p:cNvPr id="937" name="TextBox 10"/>
            <p:cNvSpPr txBox="1"/>
            <p:nvPr/>
          </p:nvSpPr>
          <p:spPr>
            <a:xfrm>
              <a:off x="3594477" y="1376700"/>
              <a:ext cx="1287263" cy="2269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000">
                  <a:solidFill>
                    <a:srgbClr val="A2A5A2"/>
                  </a:solidFill>
                  <a:latin typeface="Arial"/>
                  <a:ea typeface="Arial"/>
                  <a:cs typeface="Arial"/>
                  <a:sym typeface="Arial"/>
                </a:defRPr>
              </a:lvl1pPr>
            </a:lstStyle>
            <a:p>
              <a:r>
                <a:rPr dirty="0"/>
                <a:t>RAIBH MAITH AGAT</a:t>
              </a:r>
            </a:p>
          </p:txBody>
        </p:sp>
        <p:sp>
          <p:nvSpPr>
            <p:cNvPr id="938" name="TextBox 11"/>
            <p:cNvSpPr txBox="1"/>
            <p:nvPr/>
          </p:nvSpPr>
          <p:spPr>
            <a:xfrm>
              <a:off x="413295" y="1697895"/>
              <a:ext cx="1018740" cy="3133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GRACIAS</a:t>
              </a:r>
            </a:p>
          </p:txBody>
        </p:sp>
        <p:sp>
          <p:nvSpPr>
            <p:cNvPr id="939" name="TextBox 12"/>
            <p:cNvSpPr txBox="1"/>
            <p:nvPr/>
          </p:nvSpPr>
          <p:spPr>
            <a:xfrm>
              <a:off x="1618130" y="1496506"/>
              <a:ext cx="2965883" cy="60988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3600">
                  <a:solidFill>
                    <a:srgbClr val="BFBFBF"/>
                  </a:solidFill>
                  <a:latin typeface="Arial"/>
                  <a:ea typeface="Arial"/>
                  <a:cs typeface="Arial"/>
                  <a:sym typeface="Arial"/>
                </a:defRPr>
              </a:lvl1pPr>
            </a:lstStyle>
            <a:p>
              <a:r>
                <a:rPr dirty="0"/>
                <a:t>MULTUMESC</a:t>
              </a:r>
            </a:p>
          </p:txBody>
        </p:sp>
        <p:sp>
          <p:nvSpPr>
            <p:cNvPr id="940" name="TextBox 13"/>
            <p:cNvSpPr txBox="1"/>
            <p:nvPr/>
          </p:nvSpPr>
          <p:spPr>
            <a:xfrm>
              <a:off x="1299829" y="1896714"/>
              <a:ext cx="840728" cy="3506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800">
                  <a:solidFill>
                    <a:srgbClr val="A2A5A2"/>
                  </a:solidFill>
                  <a:latin typeface="Arial"/>
                  <a:ea typeface="Arial"/>
                  <a:cs typeface="Arial"/>
                  <a:sym typeface="Arial"/>
                </a:defRPr>
              </a:lvl1pPr>
            </a:lstStyle>
            <a:p>
              <a:r>
                <a:rPr dirty="0"/>
                <a:t>MERCI</a:t>
              </a:r>
            </a:p>
          </p:txBody>
        </p:sp>
        <p:sp>
          <p:nvSpPr>
            <p:cNvPr id="941" name="TextBox 14"/>
            <p:cNvSpPr txBox="1"/>
            <p:nvPr/>
          </p:nvSpPr>
          <p:spPr>
            <a:xfrm>
              <a:off x="983460" y="2132040"/>
              <a:ext cx="1058129" cy="2024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800">
                  <a:solidFill>
                    <a:srgbClr val="A2A5A2"/>
                  </a:solidFill>
                  <a:latin typeface="Arial"/>
                  <a:ea typeface="Arial"/>
                  <a:cs typeface="Arial"/>
                  <a:sym typeface="Arial"/>
                </a:defRPr>
              </a:lvl1pPr>
            </a:lstStyle>
            <a:p>
              <a:r>
                <a:rPr dirty="0"/>
                <a:t>MOCHCHAKKERAM</a:t>
              </a:r>
            </a:p>
          </p:txBody>
        </p:sp>
        <p:sp>
          <p:nvSpPr>
            <p:cNvPr id="942" name="TextBox 15"/>
            <p:cNvSpPr txBox="1"/>
            <p:nvPr/>
          </p:nvSpPr>
          <p:spPr>
            <a:xfrm>
              <a:off x="0" y="2206542"/>
              <a:ext cx="1995250" cy="6463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4000">
                  <a:solidFill>
                    <a:srgbClr val="D9D9D9"/>
                  </a:solidFill>
                  <a:latin typeface="Arial"/>
                  <a:ea typeface="Arial"/>
                  <a:cs typeface="Arial"/>
                  <a:sym typeface="Arial"/>
                </a:defRPr>
              </a:lvl1pPr>
            </a:lstStyle>
            <a:p>
              <a:r>
                <a:rPr dirty="0"/>
                <a:t>GRAZIE</a:t>
              </a:r>
            </a:p>
          </p:txBody>
        </p:sp>
        <p:sp>
          <p:nvSpPr>
            <p:cNvPr id="943" name="TextBox 16"/>
            <p:cNvSpPr txBox="1"/>
            <p:nvPr/>
          </p:nvSpPr>
          <p:spPr>
            <a:xfrm>
              <a:off x="567814" y="3365093"/>
              <a:ext cx="1183796" cy="3011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500">
                  <a:solidFill>
                    <a:srgbClr val="A2A5A2"/>
                  </a:solidFill>
                  <a:latin typeface="Arial"/>
                  <a:ea typeface="Arial"/>
                  <a:cs typeface="Arial"/>
                  <a:sym typeface="Arial"/>
                </a:defRPr>
              </a:lvl1pPr>
            </a:lstStyle>
            <a:p>
              <a:r>
                <a:rPr dirty="0"/>
                <a:t>CHOKRANE</a:t>
              </a:r>
            </a:p>
          </p:txBody>
        </p:sp>
        <p:sp>
          <p:nvSpPr>
            <p:cNvPr id="944" name="TextBox 17"/>
            <p:cNvSpPr txBox="1"/>
            <p:nvPr/>
          </p:nvSpPr>
          <p:spPr>
            <a:xfrm>
              <a:off x="1005445" y="2651536"/>
              <a:ext cx="1183796" cy="3011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500">
                  <a:solidFill>
                    <a:srgbClr val="A2A5A2"/>
                  </a:solidFill>
                  <a:latin typeface="Arial"/>
                  <a:ea typeface="Arial"/>
                  <a:cs typeface="Arial"/>
                  <a:sym typeface="Arial"/>
                </a:defRPr>
              </a:lvl1pPr>
            </a:lstStyle>
            <a:p>
              <a:r>
                <a:rPr dirty="0"/>
                <a:t>CHOKRANE</a:t>
              </a:r>
            </a:p>
          </p:txBody>
        </p:sp>
        <p:sp>
          <p:nvSpPr>
            <p:cNvPr id="945" name="TextBox 18"/>
            <p:cNvSpPr txBox="1"/>
            <p:nvPr/>
          </p:nvSpPr>
          <p:spPr>
            <a:xfrm>
              <a:off x="565789" y="2830334"/>
              <a:ext cx="1550286" cy="3011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500">
                  <a:solidFill>
                    <a:srgbClr val="A2A5A2"/>
                  </a:solidFill>
                  <a:latin typeface="Arial"/>
                  <a:ea typeface="Arial"/>
                  <a:cs typeface="Arial"/>
                  <a:sym typeface="Arial"/>
                </a:defRPr>
              </a:lvl1pPr>
            </a:lstStyle>
            <a:p>
              <a:r>
                <a:rPr dirty="0"/>
                <a:t>MATUR NUWUN</a:t>
              </a:r>
            </a:p>
          </p:txBody>
        </p:sp>
        <p:sp>
          <p:nvSpPr>
            <p:cNvPr id="946" name="TextBox 19"/>
            <p:cNvSpPr txBox="1"/>
            <p:nvPr/>
          </p:nvSpPr>
          <p:spPr>
            <a:xfrm>
              <a:off x="193160" y="2953635"/>
              <a:ext cx="2653567" cy="6463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4000">
                  <a:solidFill>
                    <a:srgbClr val="A2A5A2"/>
                  </a:solidFill>
                  <a:latin typeface="Arial"/>
                  <a:ea typeface="Arial"/>
                  <a:cs typeface="Arial"/>
                  <a:sym typeface="Arial"/>
                </a:defRPr>
              </a:lvl1pPr>
            </a:lstStyle>
            <a:p>
              <a:r>
                <a:rPr dirty="0"/>
                <a:t>MATONDO</a:t>
              </a:r>
            </a:p>
          </p:txBody>
        </p:sp>
        <p:sp>
          <p:nvSpPr>
            <p:cNvPr id="947" name="TextBox 20"/>
            <p:cNvSpPr txBox="1"/>
            <p:nvPr/>
          </p:nvSpPr>
          <p:spPr>
            <a:xfrm>
              <a:off x="2228321" y="3388368"/>
              <a:ext cx="1056393" cy="2024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800">
                  <a:solidFill>
                    <a:srgbClr val="A2A5A2"/>
                  </a:solidFill>
                  <a:latin typeface="Arial"/>
                  <a:ea typeface="Arial"/>
                  <a:cs typeface="Arial"/>
                  <a:sym typeface="Arial"/>
                </a:defRPr>
              </a:lvl1pPr>
            </a:lstStyle>
            <a:p>
              <a:r>
                <a:rPr dirty="0"/>
                <a:t>UA TSAUG RAUKOJ</a:t>
              </a:r>
            </a:p>
          </p:txBody>
        </p:sp>
        <p:sp>
          <p:nvSpPr>
            <p:cNvPr id="948" name="TextBox 21"/>
            <p:cNvSpPr txBox="1"/>
            <p:nvPr/>
          </p:nvSpPr>
          <p:spPr>
            <a:xfrm>
              <a:off x="1259878" y="3622580"/>
              <a:ext cx="1941077"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algn="l" defTabSz="914400">
                <a:lnSpc>
                  <a:spcPct val="95000"/>
                </a:lnSpc>
                <a:spcBef>
                  <a:spcPts val="400"/>
                </a:spcBef>
                <a:defRPr sz="1600">
                  <a:solidFill>
                    <a:srgbClr val="A2A5A2"/>
                  </a:solidFill>
                  <a:latin typeface="Arial"/>
                  <a:ea typeface="Arial"/>
                  <a:cs typeface="Arial"/>
                  <a:sym typeface="Arial"/>
                </a:defRPr>
              </a:pPr>
              <a:r>
                <a:rPr dirty="0"/>
                <a:t>RAIBH MAITH </a:t>
              </a:r>
              <a:r>
                <a:rPr sz="1400" dirty="0"/>
                <a:t>AGAT</a:t>
              </a:r>
            </a:p>
          </p:txBody>
        </p:sp>
        <p:sp>
          <p:nvSpPr>
            <p:cNvPr id="949" name="TextBox 22"/>
            <p:cNvSpPr txBox="1"/>
            <p:nvPr/>
          </p:nvSpPr>
          <p:spPr>
            <a:xfrm rot="16200000">
              <a:off x="2666232" y="4173317"/>
              <a:ext cx="1584237" cy="47392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700">
                  <a:solidFill>
                    <a:srgbClr val="A2A5A2"/>
                  </a:solidFill>
                  <a:latin typeface="Arial"/>
                  <a:ea typeface="Arial"/>
                  <a:cs typeface="Arial"/>
                  <a:sym typeface="Arial"/>
                </a:defRPr>
              </a:lvl1pPr>
            </a:lstStyle>
            <a:p>
              <a:r>
                <a:rPr dirty="0"/>
                <a:t>SPASIBO</a:t>
              </a:r>
            </a:p>
          </p:txBody>
        </p:sp>
        <p:sp>
          <p:nvSpPr>
            <p:cNvPr id="950" name="TextBox 23"/>
            <p:cNvSpPr txBox="1"/>
            <p:nvPr/>
          </p:nvSpPr>
          <p:spPr>
            <a:xfrm>
              <a:off x="2258190" y="4589907"/>
              <a:ext cx="860002" cy="33837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700">
                  <a:solidFill>
                    <a:srgbClr val="A2A5A2"/>
                  </a:solidFill>
                  <a:latin typeface="Arial"/>
                  <a:ea typeface="Arial"/>
                  <a:cs typeface="Arial"/>
                  <a:sym typeface="Arial"/>
                </a:defRPr>
              </a:lvl1pPr>
            </a:lstStyle>
            <a:p>
              <a:r>
                <a:rPr dirty="0"/>
                <a:t>MAAKE</a:t>
              </a:r>
            </a:p>
          </p:txBody>
        </p:sp>
        <p:sp>
          <p:nvSpPr>
            <p:cNvPr id="951" name="TextBox 24"/>
            <p:cNvSpPr txBox="1"/>
            <p:nvPr/>
          </p:nvSpPr>
          <p:spPr>
            <a:xfrm>
              <a:off x="2373676" y="4361532"/>
              <a:ext cx="788626" cy="2269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000">
                  <a:solidFill>
                    <a:srgbClr val="A2A5A2"/>
                  </a:solidFill>
                  <a:latin typeface="Arial"/>
                  <a:ea typeface="Arial"/>
                  <a:cs typeface="Arial"/>
                  <a:sym typeface="Arial"/>
                </a:defRPr>
              </a:lvl1pPr>
            </a:lstStyle>
            <a:p>
              <a:r>
                <a:rPr dirty="0"/>
                <a:t>OBRIGADO</a:t>
              </a:r>
            </a:p>
          </p:txBody>
        </p:sp>
        <p:sp>
          <p:nvSpPr>
            <p:cNvPr id="952" name="TextBox 25"/>
            <p:cNvSpPr txBox="1"/>
            <p:nvPr/>
          </p:nvSpPr>
          <p:spPr>
            <a:xfrm rot="16200000">
              <a:off x="3105403" y="4119610"/>
              <a:ext cx="2111312" cy="60988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3600">
                  <a:solidFill>
                    <a:srgbClr val="BFBFBF"/>
                  </a:solidFill>
                  <a:latin typeface="Arial"/>
                  <a:ea typeface="Arial"/>
                  <a:cs typeface="Arial"/>
                  <a:sym typeface="Arial"/>
                </a:defRPr>
              </a:lvl1pPr>
            </a:lstStyle>
            <a:p>
              <a:r>
                <a:rPr dirty="0"/>
                <a:t>WELALIN</a:t>
              </a:r>
            </a:p>
          </p:txBody>
        </p:sp>
        <p:sp>
          <p:nvSpPr>
            <p:cNvPr id="953" name="TextBox 26"/>
            <p:cNvSpPr txBox="1"/>
            <p:nvPr/>
          </p:nvSpPr>
          <p:spPr>
            <a:xfrm>
              <a:off x="1152841" y="3872542"/>
              <a:ext cx="1639055" cy="48620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800">
                  <a:solidFill>
                    <a:srgbClr val="A6A6A6"/>
                  </a:solidFill>
                  <a:latin typeface="Arial"/>
                  <a:ea typeface="Arial"/>
                  <a:cs typeface="Arial"/>
                  <a:sym typeface="Arial"/>
                </a:defRPr>
              </a:lvl1pPr>
            </a:lstStyle>
            <a:p>
              <a:r>
                <a:rPr dirty="0"/>
                <a:t>SPASIBO</a:t>
              </a:r>
            </a:p>
          </p:txBody>
        </p:sp>
        <p:sp>
          <p:nvSpPr>
            <p:cNvPr id="954" name="TextBox 27"/>
            <p:cNvSpPr txBox="1"/>
            <p:nvPr/>
          </p:nvSpPr>
          <p:spPr>
            <a:xfrm>
              <a:off x="4504271" y="4162063"/>
              <a:ext cx="233934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600">
                  <a:solidFill>
                    <a:srgbClr val="9EA2A2"/>
                  </a:solidFill>
                </a:defRPr>
              </a:lvl1pPr>
            </a:lstStyle>
            <a:p>
              <a:pPr>
                <a:defRPr>
                  <a:latin typeface="Arial"/>
                  <a:ea typeface="Arial"/>
                  <a:cs typeface="Arial"/>
                  <a:sym typeface="Arial"/>
                </a:defRPr>
              </a:pPr>
              <a:r>
                <a:rPr dirty="0">
                  <a:latin typeface="+mj-lt"/>
                  <a:ea typeface="+mj-ea"/>
                  <a:cs typeface="+mj-cs"/>
                  <a:sym typeface="Helvetica"/>
                </a:rPr>
                <a:t>ありがとうございました</a:t>
              </a:r>
            </a:p>
          </p:txBody>
        </p:sp>
        <p:sp>
          <p:nvSpPr>
            <p:cNvPr id="955" name="TextBox 28"/>
            <p:cNvSpPr txBox="1"/>
            <p:nvPr/>
          </p:nvSpPr>
          <p:spPr>
            <a:xfrm>
              <a:off x="4536833" y="4410041"/>
              <a:ext cx="1415875" cy="23927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100">
                  <a:solidFill>
                    <a:srgbClr val="A2A5A2"/>
                  </a:solidFill>
                  <a:latin typeface="Arial"/>
                  <a:ea typeface="Arial"/>
                  <a:cs typeface="Arial"/>
                  <a:sym typeface="Arial"/>
                </a:defRPr>
              </a:lvl1pPr>
            </a:lstStyle>
            <a:p>
              <a:r>
                <a:rPr dirty="0"/>
                <a:t>MOCHCHAKKERAM</a:t>
              </a:r>
            </a:p>
          </p:txBody>
        </p:sp>
        <p:sp>
          <p:nvSpPr>
            <p:cNvPr id="956" name="TextBox 29"/>
            <p:cNvSpPr txBox="1"/>
            <p:nvPr/>
          </p:nvSpPr>
          <p:spPr>
            <a:xfrm>
              <a:off x="4920503" y="4617169"/>
              <a:ext cx="1473112" cy="37523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000">
                  <a:solidFill>
                    <a:srgbClr val="A2A5A2"/>
                  </a:solidFill>
                  <a:latin typeface="Arial"/>
                  <a:ea typeface="Arial"/>
                  <a:cs typeface="Arial"/>
                  <a:sym typeface="Arial"/>
                </a:defRPr>
              </a:lvl1pPr>
            </a:lstStyle>
            <a:p>
              <a:r>
                <a:rPr dirty="0"/>
                <a:t>OBRIGADO</a:t>
              </a:r>
            </a:p>
          </p:txBody>
        </p:sp>
        <p:sp>
          <p:nvSpPr>
            <p:cNvPr id="957" name="TextBox 30"/>
            <p:cNvSpPr txBox="1"/>
            <p:nvPr/>
          </p:nvSpPr>
          <p:spPr>
            <a:xfrm rot="16200000">
              <a:off x="4256175" y="4997686"/>
              <a:ext cx="926416" cy="3011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500">
                  <a:solidFill>
                    <a:srgbClr val="A2A5A2"/>
                  </a:solidFill>
                  <a:latin typeface="Arial"/>
                  <a:ea typeface="Arial"/>
                  <a:cs typeface="Arial"/>
                  <a:sym typeface="Arial"/>
                </a:defRPr>
              </a:lvl1pPr>
            </a:lstStyle>
            <a:p>
              <a:r>
                <a:rPr dirty="0"/>
                <a:t>SPASIBO</a:t>
              </a:r>
            </a:p>
          </p:txBody>
        </p:sp>
        <p:sp>
          <p:nvSpPr>
            <p:cNvPr id="958" name="TextBox 31"/>
            <p:cNvSpPr txBox="1"/>
            <p:nvPr/>
          </p:nvSpPr>
          <p:spPr>
            <a:xfrm>
              <a:off x="7811925" y="4279852"/>
              <a:ext cx="593153" cy="21470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900">
                  <a:solidFill>
                    <a:srgbClr val="A2A5A2"/>
                  </a:solidFill>
                  <a:latin typeface="Arial"/>
                  <a:ea typeface="Arial"/>
                  <a:cs typeface="Arial"/>
                  <a:sym typeface="Arial"/>
                </a:defRPr>
              </a:lvl1pPr>
            </a:lstStyle>
            <a:p>
              <a:r>
                <a:rPr dirty="0"/>
                <a:t>DANKON</a:t>
              </a:r>
            </a:p>
          </p:txBody>
        </p:sp>
        <p:sp>
          <p:nvSpPr>
            <p:cNvPr id="959" name="TextBox 32"/>
            <p:cNvSpPr txBox="1"/>
            <p:nvPr/>
          </p:nvSpPr>
          <p:spPr>
            <a:xfrm>
              <a:off x="7438634" y="4565298"/>
              <a:ext cx="1058129" cy="2024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800">
                  <a:solidFill>
                    <a:srgbClr val="A2A5A2"/>
                  </a:solidFill>
                  <a:latin typeface="Arial"/>
                  <a:ea typeface="Arial"/>
                  <a:cs typeface="Arial"/>
                  <a:sym typeface="Arial"/>
                </a:defRPr>
              </a:lvl1pPr>
            </a:lstStyle>
            <a:p>
              <a:r>
                <a:rPr dirty="0"/>
                <a:t>MOCHCHAKKERAM</a:t>
              </a:r>
            </a:p>
          </p:txBody>
        </p:sp>
        <p:sp>
          <p:nvSpPr>
            <p:cNvPr id="960" name="TextBox 34"/>
            <p:cNvSpPr txBox="1"/>
            <p:nvPr/>
          </p:nvSpPr>
          <p:spPr>
            <a:xfrm>
              <a:off x="7177533" y="4019350"/>
              <a:ext cx="932245" cy="37523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000">
                  <a:solidFill>
                    <a:srgbClr val="A2A5A2"/>
                  </a:solidFill>
                  <a:latin typeface="Arial"/>
                  <a:ea typeface="Arial"/>
                  <a:cs typeface="Arial"/>
                  <a:sym typeface="Arial"/>
                </a:defRPr>
              </a:lvl1pPr>
            </a:lstStyle>
            <a:p>
              <a:r>
                <a:rPr dirty="0"/>
                <a:t>KIITOS</a:t>
              </a:r>
            </a:p>
          </p:txBody>
        </p:sp>
        <p:sp>
          <p:nvSpPr>
            <p:cNvPr id="961" name="TextBox 37"/>
            <p:cNvSpPr txBox="1"/>
            <p:nvPr/>
          </p:nvSpPr>
          <p:spPr>
            <a:xfrm>
              <a:off x="6482214" y="4411469"/>
              <a:ext cx="1424991" cy="2642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200">
                  <a:solidFill>
                    <a:srgbClr val="A2A5A2"/>
                  </a:solidFill>
                  <a:latin typeface="Arial"/>
                  <a:ea typeface="Arial"/>
                  <a:cs typeface="Arial"/>
                  <a:sym typeface="Arial"/>
                </a:defRPr>
              </a:lvl1pPr>
            </a:lstStyle>
            <a:p>
              <a:r>
                <a:rPr dirty="0"/>
                <a:t>NIRRINGRAZZJAK</a:t>
              </a:r>
            </a:p>
          </p:txBody>
        </p:sp>
        <p:sp>
          <p:nvSpPr>
            <p:cNvPr id="962" name="TextBox 38"/>
            <p:cNvSpPr txBox="1"/>
            <p:nvPr/>
          </p:nvSpPr>
          <p:spPr>
            <a:xfrm rot="16200000">
              <a:off x="8120963" y="4440397"/>
              <a:ext cx="1455519" cy="33837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700">
                  <a:solidFill>
                    <a:srgbClr val="A2A5A2"/>
                  </a:solidFill>
                  <a:latin typeface="Arial"/>
                  <a:ea typeface="Arial"/>
                  <a:cs typeface="Arial"/>
                  <a:sym typeface="Arial"/>
                </a:defRPr>
              </a:lvl1pPr>
            </a:lstStyle>
            <a:p>
              <a:r>
                <a:rPr dirty="0"/>
                <a:t>MULTUMESC</a:t>
              </a:r>
            </a:p>
          </p:txBody>
        </p:sp>
        <p:sp>
          <p:nvSpPr>
            <p:cNvPr id="963" name="TextBox 39"/>
            <p:cNvSpPr txBox="1"/>
            <p:nvPr/>
          </p:nvSpPr>
          <p:spPr>
            <a:xfrm rot="16200000">
              <a:off x="9113237" y="4396473"/>
              <a:ext cx="1878641"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l" defTabSz="914400">
                <a:lnSpc>
                  <a:spcPct val="95000"/>
                </a:lnSpc>
                <a:spcBef>
                  <a:spcPts val="400"/>
                </a:spcBef>
                <a:defRPr sz="1400">
                  <a:solidFill>
                    <a:srgbClr val="A2A5A2"/>
                  </a:solidFill>
                  <a:latin typeface="Arial"/>
                  <a:ea typeface="Arial"/>
                  <a:cs typeface="Arial"/>
                  <a:sym typeface="Arial"/>
                </a:defRPr>
              </a:lvl1pPr>
            </a:lstStyle>
            <a:p>
              <a:r>
                <a:rPr dirty="0"/>
                <a:t>NIRRINGRAZZJAK</a:t>
              </a:r>
            </a:p>
          </p:txBody>
        </p:sp>
        <p:sp>
          <p:nvSpPr>
            <p:cNvPr id="964" name="TextBox 40"/>
            <p:cNvSpPr txBox="1"/>
            <p:nvPr/>
          </p:nvSpPr>
          <p:spPr>
            <a:xfrm rot="16200000">
              <a:off x="8348096" y="4236932"/>
              <a:ext cx="2153802" cy="70816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algn="l" defTabSz="914400">
                <a:lnSpc>
                  <a:spcPct val="95000"/>
                </a:lnSpc>
                <a:spcBef>
                  <a:spcPts val="400"/>
                </a:spcBef>
                <a:defRPr sz="4400">
                  <a:solidFill>
                    <a:srgbClr val="BFBFBF"/>
                  </a:solidFill>
                  <a:latin typeface="Arial"/>
                  <a:ea typeface="Arial"/>
                  <a:cs typeface="Arial"/>
                  <a:sym typeface="Arial"/>
                </a:defRPr>
              </a:pPr>
              <a:r>
                <a:rPr dirty="0"/>
                <a:t>VINAK</a:t>
              </a:r>
              <a:r>
                <a:rPr dirty="0">
                  <a:solidFill>
                    <a:srgbClr val="5A5A5A"/>
                  </a:solidFill>
                </a:rPr>
                <a:t>A</a:t>
              </a:r>
            </a:p>
          </p:txBody>
        </p:sp>
        <p:sp>
          <p:nvSpPr>
            <p:cNvPr id="965" name="TextBox 41"/>
            <p:cNvSpPr txBox="1"/>
            <p:nvPr/>
          </p:nvSpPr>
          <p:spPr>
            <a:xfrm rot="16200000">
              <a:off x="9802406" y="4646305"/>
              <a:ext cx="1233325"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MAMANA</a:t>
              </a:r>
            </a:p>
          </p:txBody>
        </p:sp>
        <p:sp>
          <p:nvSpPr>
            <p:cNvPr id="966" name="TextBox 42"/>
            <p:cNvSpPr txBox="1"/>
            <p:nvPr/>
          </p:nvSpPr>
          <p:spPr>
            <a:xfrm>
              <a:off x="9980428" y="3667435"/>
              <a:ext cx="962284"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DANK JE</a:t>
              </a:r>
            </a:p>
          </p:txBody>
        </p:sp>
        <p:sp>
          <p:nvSpPr>
            <p:cNvPr id="967" name="TextBox 43"/>
            <p:cNvSpPr txBox="1"/>
            <p:nvPr/>
          </p:nvSpPr>
          <p:spPr>
            <a:xfrm>
              <a:off x="9963205" y="3512142"/>
              <a:ext cx="993971" cy="2765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300">
                  <a:solidFill>
                    <a:srgbClr val="A2A5A2"/>
                  </a:solidFill>
                  <a:latin typeface="Arial"/>
                  <a:ea typeface="Arial"/>
                  <a:cs typeface="Arial"/>
                  <a:sym typeface="Arial"/>
                </a:defRPr>
              </a:lvl1pPr>
            </a:lstStyle>
            <a:p>
              <a:r>
                <a:rPr dirty="0"/>
                <a:t>OBRIGADO</a:t>
              </a:r>
            </a:p>
          </p:txBody>
        </p:sp>
        <p:sp>
          <p:nvSpPr>
            <p:cNvPr id="968" name="TextBox 44"/>
            <p:cNvSpPr txBox="1"/>
            <p:nvPr/>
          </p:nvSpPr>
          <p:spPr>
            <a:xfrm>
              <a:off x="8584468" y="2960985"/>
              <a:ext cx="2847936" cy="76999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4800">
                  <a:solidFill>
                    <a:srgbClr val="BFBFBF"/>
                  </a:solidFill>
                  <a:latin typeface="Arial"/>
                  <a:ea typeface="Arial"/>
                  <a:cs typeface="Arial"/>
                  <a:sym typeface="Arial"/>
                </a:defRPr>
              </a:lvl1pPr>
            </a:lstStyle>
            <a:p>
              <a:r>
                <a:rPr dirty="0"/>
                <a:t>GRACIAS</a:t>
              </a:r>
            </a:p>
          </p:txBody>
        </p:sp>
        <p:sp>
          <p:nvSpPr>
            <p:cNvPr id="969" name="TextBox 45"/>
            <p:cNvSpPr txBox="1"/>
            <p:nvPr/>
          </p:nvSpPr>
          <p:spPr>
            <a:xfrm>
              <a:off x="8240765" y="2910056"/>
              <a:ext cx="1058130" cy="20241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800">
                  <a:solidFill>
                    <a:srgbClr val="A2A5A2"/>
                  </a:solidFill>
                  <a:latin typeface="Arial"/>
                  <a:ea typeface="Arial"/>
                  <a:cs typeface="Arial"/>
                  <a:sym typeface="Arial"/>
                </a:defRPr>
              </a:lvl1pPr>
            </a:lstStyle>
            <a:p>
              <a:r>
                <a:rPr dirty="0"/>
                <a:t>MOCHCHAKKERAM</a:t>
              </a:r>
            </a:p>
          </p:txBody>
        </p:sp>
        <p:sp>
          <p:nvSpPr>
            <p:cNvPr id="970" name="TextBox 46"/>
            <p:cNvSpPr txBox="1"/>
            <p:nvPr/>
          </p:nvSpPr>
          <p:spPr>
            <a:xfrm>
              <a:off x="8229992" y="2763772"/>
              <a:ext cx="1574860" cy="2642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200">
                  <a:solidFill>
                    <a:srgbClr val="A2A5A2"/>
                  </a:solidFill>
                  <a:latin typeface="Arial"/>
                  <a:ea typeface="Arial"/>
                  <a:cs typeface="Arial"/>
                  <a:sym typeface="Arial"/>
                </a:defRPr>
              </a:lvl1pPr>
            </a:lstStyle>
            <a:p>
              <a:r>
                <a:rPr dirty="0"/>
                <a:t>UA TSAUG RAU KOJ</a:t>
              </a:r>
            </a:p>
          </p:txBody>
        </p:sp>
        <p:sp>
          <p:nvSpPr>
            <p:cNvPr id="971" name="TextBox 47"/>
            <p:cNvSpPr txBox="1"/>
            <p:nvPr/>
          </p:nvSpPr>
          <p:spPr>
            <a:xfrm>
              <a:off x="8029289" y="2187175"/>
              <a:ext cx="2746386" cy="83183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5200">
                  <a:solidFill>
                    <a:srgbClr val="9DA5A5"/>
                  </a:solidFill>
                  <a:latin typeface="Arial"/>
                  <a:ea typeface="Arial"/>
                  <a:cs typeface="Arial"/>
                  <a:sym typeface="Arial"/>
                </a:defRPr>
              </a:lvl1pPr>
            </a:lstStyle>
            <a:p>
              <a:r>
                <a:rPr dirty="0"/>
                <a:t>ASANTE</a:t>
              </a:r>
            </a:p>
          </p:txBody>
        </p:sp>
        <p:sp>
          <p:nvSpPr>
            <p:cNvPr id="972" name="TextBox 48"/>
            <p:cNvSpPr txBox="1"/>
            <p:nvPr/>
          </p:nvSpPr>
          <p:spPr>
            <a:xfrm>
              <a:off x="10440503" y="2113138"/>
              <a:ext cx="1058129" cy="2024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800">
                  <a:solidFill>
                    <a:srgbClr val="A2A5A2"/>
                  </a:solidFill>
                  <a:latin typeface="Arial"/>
                  <a:ea typeface="Arial"/>
                  <a:cs typeface="Arial"/>
                  <a:sym typeface="Arial"/>
                </a:defRPr>
              </a:lvl1pPr>
            </a:lstStyle>
            <a:p>
              <a:r>
                <a:rPr dirty="0"/>
                <a:t>MOCHCHAKKERAM</a:t>
              </a:r>
            </a:p>
          </p:txBody>
        </p:sp>
        <p:sp>
          <p:nvSpPr>
            <p:cNvPr id="973" name="TextBox 49"/>
            <p:cNvSpPr txBox="1"/>
            <p:nvPr/>
          </p:nvSpPr>
          <p:spPr>
            <a:xfrm>
              <a:off x="8157580" y="1961523"/>
              <a:ext cx="1746906" cy="43707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400">
                  <a:solidFill>
                    <a:srgbClr val="A2A5A2"/>
                  </a:solidFill>
                  <a:latin typeface="Arial"/>
                  <a:ea typeface="Arial"/>
                  <a:cs typeface="Arial"/>
                  <a:sym typeface="Arial"/>
                </a:defRPr>
              </a:lvl1pPr>
            </a:lstStyle>
            <a:p>
              <a:r>
                <a:rPr dirty="0"/>
                <a:t>OBRIGADO</a:t>
              </a:r>
            </a:p>
          </p:txBody>
        </p:sp>
        <p:sp>
          <p:nvSpPr>
            <p:cNvPr id="974" name="TextBox 50"/>
            <p:cNvSpPr txBox="1"/>
            <p:nvPr/>
          </p:nvSpPr>
          <p:spPr>
            <a:xfrm>
              <a:off x="9289765" y="1718529"/>
              <a:ext cx="1086258" cy="43707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400">
                  <a:solidFill>
                    <a:srgbClr val="A2A5A2"/>
                  </a:solidFill>
                  <a:latin typeface="Arial"/>
                  <a:ea typeface="Arial"/>
                  <a:cs typeface="Arial"/>
                  <a:sym typeface="Arial"/>
                </a:defRPr>
              </a:lvl1pPr>
            </a:lstStyle>
            <a:p>
              <a:r>
                <a:rPr dirty="0"/>
                <a:t>MERCI</a:t>
              </a:r>
            </a:p>
          </p:txBody>
        </p:sp>
        <p:sp>
          <p:nvSpPr>
            <p:cNvPr id="975" name="TextBox 51"/>
            <p:cNvSpPr txBox="1"/>
            <p:nvPr/>
          </p:nvSpPr>
          <p:spPr>
            <a:xfrm>
              <a:off x="8187939" y="1888461"/>
              <a:ext cx="814014" cy="16514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600">
                  <a:solidFill>
                    <a:srgbClr val="A2A5A2"/>
                  </a:solidFill>
                  <a:latin typeface="Arial"/>
                  <a:ea typeface="Arial"/>
                  <a:cs typeface="Arial"/>
                  <a:sym typeface="Arial"/>
                </a:defRPr>
              </a:lvl1pPr>
            </a:lstStyle>
            <a:p>
              <a:r>
                <a:rPr dirty="0"/>
                <a:t>RAIBH MAITH AGAT</a:t>
              </a:r>
            </a:p>
          </p:txBody>
        </p:sp>
        <p:sp>
          <p:nvSpPr>
            <p:cNvPr id="976" name="TextBox 52"/>
            <p:cNvSpPr txBox="1"/>
            <p:nvPr/>
          </p:nvSpPr>
          <p:spPr>
            <a:xfrm>
              <a:off x="8997677" y="1562765"/>
              <a:ext cx="1310765" cy="3011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500">
                  <a:solidFill>
                    <a:srgbClr val="A2A5A2"/>
                  </a:solidFill>
                  <a:latin typeface="Arial"/>
                  <a:ea typeface="Arial"/>
                  <a:cs typeface="Arial"/>
                  <a:sym typeface="Arial"/>
                </a:defRPr>
              </a:lvl1pPr>
            </a:lstStyle>
            <a:p>
              <a:r>
                <a:rPr dirty="0"/>
                <a:t>CAM ON BAN</a:t>
              </a:r>
            </a:p>
          </p:txBody>
        </p:sp>
        <p:sp>
          <p:nvSpPr>
            <p:cNvPr id="977" name="TextBox 53"/>
            <p:cNvSpPr txBox="1"/>
            <p:nvPr/>
          </p:nvSpPr>
          <p:spPr>
            <a:xfrm>
              <a:off x="8997677" y="1347037"/>
              <a:ext cx="687547" cy="2269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000">
                  <a:solidFill>
                    <a:srgbClr val="A2A5A2"/>
                  </a:solidFill>
                  <a:latin typeface="Arial"/>
                  <a:ea typeface="Arial"/>
                  <a:cs typeface="Arial"/>
                  <a:sym typeface="Arial"/>
                </a:defRPr>
              </a:lvl1pPr>
            </a:lstStyle>
            <a:p>
              <a:r>
                <a:rPr dirty="0"/>
                <a:t>SALAMAT</a:t>
              </a:r>
            </a:p>
          </p:txBody>
        </p:sp>
        <p:sp>
          <p:nvSpPr>
            <p:cNvPr id="978" name="TextBox 54"/>
            <p:cNvSpPr txBox="1"/>
            <p:nvPr/>
          </p:nvSpPr>
          <p:spPr>
            <a:xfrm>
              <a:off x="8828960" y="729978"/>
              <a:ext cx="1217040" cy="2888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400">
                  <a:solidFill>
                    <a:srgbClr val="A2A5A2"/>
                  </a:solidFill>
                  <a:latin typeface="Arial"/>
                  <a:ea typeface="Arial"/>
                  <a:cs typeface="Arial"/>
                  <a:sym typeface="Arial"/>
                </a:defRPr>
              </a:lvl1pPr>
            </a:lstStyle>
            <a:p>
              <a:r>
                <a:rPr dirty="0"/>
                <a:t>MULTUMESC</a:t>
              </a:r>
            </a:p>
          </p:txBody>
        </p:sp>
        <p:sp>
          <p:nvSpPr>
            <p:cNvPr id="979" name="TextBox 55"/>
            <p:cNvSpPr txBox="1"/>
            <p:nvPr/>
          </p:nvSpPr>
          <p:spPr>
            <a:xfrm rot="16200000">
              <a:off x="4535378" y="734429"/>
              <a:ext cx="1955066" cy="48620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800">
                  <a:solidFill>
                    <a:srgbClr val="A2A5A2"/>
                  </a:solidFill>
                  <a:latin typeface="Arial"/>
                  <a:ea typeface="Arial"/>
                  <a:cs typeface="Arial"/>
                  <a:sym typeface="Arial"/>
                </a:defRPr>
              </a:lvl1pPr>
            </a:lstStyle>
            <a:p>
              <a:r>
                <a:rPr dirty="0"/>
                <a:t>JUSPAXAR</a:t>
              </a:r>
            </a:p>
          </p:txBody>
        </p:sp>
        <p:sp>
          <p:nvSpPr>
            <p:cNvPr id="980" name="TextBox 56"/>
            <p:cNvSpPr txBox="1"/>
            <p:nvPr/>
          </p:nvSpPr>
          <p:spPr>
            <a:xfrm rot="16200000">
              <a:off x="8449741" y="1393776"/>
              <a:ext cx="895888" cy="23927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100">
                  <a:solidFill>
                    <a:srgbClr val="A2A5A2"/>
                  </a:solidFill>
                  <a:latin typeface="Arial"/>
                  <a:ea typeface="Arial"/>
                  <a:cs typeface="Arial"/>
                  <a:sym typeface="Arial"/>
                </a:defRPr>
              </a:lvl1pPr>
            </a:lstStyle>
            <a:p>
              <a:r>
                <a:rPr dirty="0"/>
                <a:t>CHOKRANE</a:t>
              </a:r>
            </a:p>
          </p:txBody>
        </p:sp>
        <p:sp>
          <p:nvSpPr>
            <p:cNvPr id="981" name="TextBox 57"/>
            <p:cNvSpPr txBox="1"/>
            <p:nvPr/>
          </p:nvSpPr>
          <p:spPr>
            <a:xfrm rot="16200000">
              <a:off x="7911939" y="785638"/>
              <a:ext cx="1711377" cy="51077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l" defTabSz="914400">
                <a:lnSpc>
                  <a:spcPct val="95000"/>
                </a:lnSpc>
                <a:spcBef>
                  <a:spcPts val="400"/>
                </a:spcBef>
                <a:defRPr sz="3000">
                  <a:solidFill>
                    <a:srgbClr val="A6A6A6"/>
                  </a:solidFill>
                  <a:latin typeface="Arial"/>
                  <a:ea typeface="Arial"/>
                  <a:cs typeface="Arial"/>
                  <a:sym typeface="Arial"/>
                </a:defRPr>
              </a:lvl1pPr>
            </a:lstStyle>
            <a:p>
              <a:r>
                <a:rPr dirty="0"/>
                <a:t>KIA ORA</a:t>
              </a:r>
            </a:p>
          </p:txBody>
        </p:sp>
        <p:sp>
          <p:nvSpPr>
            <p:cNvPr id="982" name="TextBox 58"/>
            <p:cNvSpPr txBox="1"/>
            <p:nvPr/>
          </p:nvSpPr>
          <p:spPr>
            <a:xfrm rot="16200000">
              <a:off x="5387069" y="832898"/>
              <a:ext cx="993972" cy="27654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300">
                  <a:solidFill>
                    <a:srgbClr val="5A5A5A"/>
                  </a:solidFill>
                  <a:latin typeface="Arial"/>
                  <a:ea typeface="Arial"/>
                  <a:cs typeface="Arial"/>
                  <a:sym typeface="Arial"/>
                </a:defRPr>
              </a:lvl1pPr>
            </a:lstStyle>
            <a:p>
              <a:r>
                <a:rPr dirty="0"/>
                <a:t>OBRIGADO</a:t>
              </a:r>
            </a:p>
          </p:txBody>
        </p:sp>
        <p:sp>
          <p:nvSpPr>
            <p:cNvPr id="983" name="TextBox 59"/>
            <p:cNvSpPr txBox="1"/>
            <p:nvPr/>
          </p:nvSpPr>
          <p:spPr>
            <a:xfrm rot="16200000">
              <a:off x="5636897" y="863811"/>
              <a:ext cx="1123911" cy="3133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MATONDO</a:t>
              </a:r>
            </a:p>
          </p:txBody>
        </p:sp>
        <p:sp>
          <p:nvSpPr>
            <p:cNvPr id="984" name="TextBox 60"/>
            <p:cNvSpPr txBox="1"/>
            <p:nvPr/>
          </p:nvSpPr>
          <p:spPr>
            <a:xfrm>
              <a:off x="6666583" y="901703"/>
              <a:ext cx="1263488" cy="48620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2800">
                  <a:solidFill>
                    <a:srgbClr val="A2A5A2"/>
                  </a:solidFill>
                  <a:latin typeface="Arial"/>
                  <a:ea typeface="Arial"/>
                  <a:cs typeface="Arial"/>
                  <a:sym typeface="Arial"/>
                </a:defRPr>
              </a:lvl1pPr>
            </a:lstStyle>
            <a:p>
              <a:r>
                <a:rPr dirty="0"/>
                <a:t>KIITOS</a:t>
              </a:r>
            </a:p>
          </p:txBody>
        </p:sp>
        <p:sp>
          <p:nvSpPr>
            <p:cNvPr id="985" name="TextBox 61"/>
            <p:cNvSpPr txBox="1"/>
            <p:nvPr/>
          </p:nvSpPr>
          <p:spPr>
            <a:xfrm>
              <a:off x="6410370" y="1239443"/>
              <a:ext cx="1415875" cy="23927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100">
                  <a:solidFill>
                    <a:srgbClr val="A2A5A2"/>
                  </a:solidFill>
                  <a:latin typeface="Arial"/>
                  <a:ea typeface="Arial"/>
                  <a:cs typeface="Arial"/>
                  <a:sym typeface="Arial"/>
                </a:defRPr>
              </a:lvl1pPr>
            </a:lstStyle>
            <a:p>
              <a:r>
                <a:rPr dirty="0"/>
                <a:t>MOCHCHAKKERAM</a:t>
              </a:r>
            </a:p>
          </p:txBody>
        </p:sp>
        <p:sp>
          <p:nvSpPr>
            <p:cNvPr id="986" name="TextBox 62"/>
            <p:cNvSpPr txBox="1"/>
            <p:nvPr/>
          </p:nvSpPr>
          <p:spPr>
            <a:xfrm>
              <a:off x="6431573" y="791227"/>
              <a:ext cx="687547" cy="2269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000">
                  <a:solidFill>
                    <a:srgbClr val="A2A5A2"/>
                  </a:solidFill>
                  <a:latin typeface="Arial"/>
                  <a:ea typeface="Arial"/>
                  <a:cs typeface="Arial"/>
                  <a:sym typeface="Arial"/>
                </a:defRPr>
              </a:lvl1pPr>
            </a:lstStyle>
            <a:p>
              <a:r>
                <a:rPr dirty="0"/>
                <a:t>SALAMAT</a:t>
              </a:r>
            </a:p>
          </p:txBody>
        </p:sp>
        <p:sp>
          <p:nvSpPr>
            <p:cNvPr id="987" name="TextBox 63"/>
            <p:cNvSpPr txBox="1"/>
            <p:nvPr/>
          </p:nvSpPr>
          <p:spPr>
            <a:xfrm>
              <a:off x="2296841" y="1739041"/>
              <a:ext cx="4863509" cy="17200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1500" spc="-300">
                  <a:solidFill>
                    <a:schemeClr val="accent4"/>
                  </a:solidFill>
                  <a:latin typeface="Arial"/>
                  <a:ea typeface="Arial"/>
                  <a:cs typeface="Arial"/>
                  <a:sym typeface="Arial"/>
                </a:defRPr>
              </a:lvl1pPr>
            </a:lstStyle>
            <a:p>
              <a:r>
                <a:rPr dirty="0"/>
                <a:t>THANK</a:t>
              </a:r>
            </a:p>
          </p:txBody>
        </p:sp>
        <p:sp>
          <p:nvSpPr>
            <p:cNvPr id="988" name="TextBox 64"/>
            <p:cNvSpPr txBox="1"/>
            <p:nvPr/>
          </p:nvSpPr>
          <p:spPr>
            <a:xfrm>
              <a:off x="5818620" y="1410252"/>
              <a:ext cx="1986531" cy="75812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4600">
                  <a:solidFill>
                    <a:srgbClr val="A2A5A2"/>
                  </a:solidFill>
                  <a:latin typeface="Arial"/>
                  <a:ea typeface="Arial"/>
                  <a:cs typeface="Arial"/>
                  <a:sym typeface="Arial"/>
                </a:defRPr>
              </a:lvl1pPr>
            </a:lstStyle>
            <a:p>
              <a:r>
                <a:rPr dirty="0"/>
                <a:t>MERCI</a:t>
              </a:r>
            </a:p>
          </p:txBody>
        </p:sp>
        <p:sp>
          <p:nvSpPr>
            <p:cNvPr id="989" name="TextBox 65"/>
            <p:cNvSpPr txBox="1"/>
            <p:nvPr/>
          </p:nvSpPr>
          <p:spPr>
            <a:xfrm>
              <a:off x="4853494" y="2815696"/>
              <a:ext cx="3154733" cy="17200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1500" spc="-300">
                  <a:solidFill>
                    <a:schemeClr val="accent4"/>
                  </a:solidFill>
                  <a:latin typeface="Arial"/>
                  <a:ea typeface="Arial"/>
                  <a:cs typeface="Arial"/>
                  <a:sym typeface="Arial"/>
                </a:defRPr>
              </a:lvl1pPr>
            </a:lstStyle>
            <a:p>
              <a:r>
                <a:rPr dirty="0"/>
                <a:t>YOU</a:t>
              </a:r>
            </a:p>
          </p:txBody>
        </p:sp>
        <p:sp>
          <p:nvSpPr>
            <p:cNvPr id="990" name="TextBox 66"/>
            <p:cNvSpPr txBox="1"/>
            <p:nvPr/>
          </p:nvSpPr>
          <p:spPr>
            <a:xfrm rot="16200000">
              <a:off x="4151052" y="3362192"/>
              <a:ext cx="1123912" cy="3133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MATONDO</a:t>
              </a:r>
            </a:p>
          </p:txBody>
        </p:sp>
        <p:sp>
          <p:nvSpPr>
            <p:cNvPr id="991" name="TextBox 67"/>
            <p:cNvSpPr txBox="1"/>
            <p:nvPr/>
          </p:nvSpPr>
          <p:spPr>
            <a:xfrm>
              <a:off x="2358551" y="1105123"/>
              <a:ext cx="233934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lgn="l" defTabSz="914400">
                <a:lnSpc>
                  <a:spcPct val="95000"/>
                </a:lnSpc>
                <a:spcBef>
                  <a:spcPts val="400"/>
                </a:spcBef>
                <a:defRPr sz="1600">
                  <a:solidFill>
                    <a:srgbClr val="9EA2A2"/>
                  </a:solidFill>
                </a:defRPr>
              </a:lvl1pPr>
            </a:lstStyle>
            <a:p>
              <a:pPr>
                <a:defRPr>
                  <a:latin typeface="Arial"/>
                  <a:ea typeface="Arial"/>
                  <a:cs typeface="Arial"/>
                  <a:sym typeface="Arial"/>
                </a:defRPr>
              </a:pPr>
              <a:r>
                <a:rPr dirty="0">
                  <a:latin typeface="+mj-lt"/>
                  <a:ea typeface="+mj-ea"/>
                  <a:cs typeface="+mj-cs"/>
                  <a:sym typeface="Helvetica"/>
                </a:rPr>
                <a:t>ありがとうございました</a:t>
              </a:r>
            </a:p>
          </p:txBody>
        </p:sp>
      </p:grpSp>
      <p:sp>
        <p:nvSpPr>
          <p:cNvPr id="993" name="Rectangle 5"/>
          <p:cNvSpPr txBox="1"/>
          <p:nvPr/>
        </p:nvSpPr>
        <p:spPr>
          <a:xfrm>
            <a:off x="9193341" y="145976"/>
            <a:ext cx="2460462" cy="828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l" defTabSz="914400">
              <a:defRPr sz="2000">
                <a:solidFill>
                  <a:srgbClr val="A6A6A6"/>
                </a:solidFill>
                <a:latin typeface="Arial Unicode MS"/>
                <a:ea typeface="Arial Unicode MS"/>
                <a:cs typeface="Arial Unicode MS"/>
                <a:sym typeface="Arial Unicode MS"/>
              </a:defRPr>
            </a:pPr>
            <a:r>
              <a:rPr dirty="0">
                <a:latin typeface="Mangal"/>
                <a:ea typeface="Mangal"/>
                <a:cs typeface="Mangal"/>
                <a:sym typeface="Mangal"/>
              </a:rPr>
              <a:t>धन्यवाद</a:t>
            </a:r>
            <a:r>
              <a:rPr sz="4800" dirty="0">
                <a:solidFill>
                  <a:srgbClr val="D9D9D9"/>
                </a:solidFill>
                <a:latin typeface="+mj-lt"/>
                <a:ea typeface="+mj-ea"/>
                <a:cs typeface="+mj-cs"/>
                <a:sym typeface="Helvetica"/>
              </a:rPr>
              <a:t> </a:t>
            </a:r>
          </a:p>
        </p:txBody>
      </p:sp>
      <p:sp>
        <p:nvSpPr>
          <p:cNvPr id="994" name="Rectangle 68"/>
          <p:cNvSpPr txBox="1"/>
          <p:nvPr/>
        </p:nvSpPr>
        <p:spPr>
          <a:xfrm>
            <a:off x="408994" y="4490099"/>
            <a:ext cx="2460463" cy="9448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l" defTabSz="914400">
              <a:defRPr sz="4800">
                <a:solidFill>
                  <a:srgbClr val="A6A6A6"/>
                </a:solidFill>
                <a:latin typeface="Arial Unicode MS"/>
                <a:ea typeface="Arial Unicode MS"/>
                <a:cs typeface="Arial Unicode MS"/>
                <a:sym typeface="Arial Unicode MS"/>
              </a:defRPr>
            </a:pPr>
            <a:r>
              <a:rPr dirty="0">
                <a:latin typeface="Mangal"/>
                <a:ea typeface="Mangal"/>
                <a:cs typeface="Mangal"/>
                <a:sym typeface="Mangal"/>
              </a:rPr>
              <a:t>धन्यवाद</a:t>
            </a:r>
            <a:r>
              <a:rPr dirty="0">
                <a:solidFill>
                  <a:srgbClr val="D9D9D9"/>
                </a:solidFill>
                <a:latin typeface="+mj-lt"/>
                <a:ea typeface="+mj-ea"/>
                <a:cs typeface="+mj-cs"/>
                <a:sym typeface="Helvetica"/>
              </a:rPr>
              <a:t> </a:t>
            </a:r>
          </a:p>
        </p:txBody>
      </p:sp>
      <p:sp>
        <p:nvSpPr>
          <p:cNvPr id="995" name="TextBox 69"/>
          <p:cNvSpPr txBox="1"/>
          <p:nvPr/>
        </p:nvSpPr>
        <p:spPr>
          <a:xfrm>
            <a:off x="2591848" y="5043104"/>
            <a:ext cx="926417" cy="3011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1500">
                <a:solidFill>
                  <a:srgbClr val="A2A5A2"/>
                </a:solidFill>
                <a:latin typeface="Arial"/>
                <a:ea typeface="Arial"/>
                <a:cs typeface="Arial"/>
                <a:sym typeface="Arial"/>
              </a:defRPr>
            </a:lvl1pPr>
          </a:lstStyle>
          <a:p>
            <a:r>
              <a:rPr dirty="0"/>
              <a:t>SPASIBO</a:t>
            </a:r>
          </a:p>
        </p:txBody>
      </p:sp>
      <p:sp>
        <p:nvSpPr>
          <p:cNvPr id="996" name="TextBox 70"/>
          <p:cNvSpPr txBox="1"/>
          <p:nvPr/>
        </p:nvSpPr>
        <p:spPr>
          <a:xfrm>
            <a:off x="3991087" y="885581"/>
            <a:ext cx="1591775" cy="3506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l" defTabSz="914400">
              <a:lnSpc>
                <a:spcPct val="95000"/>
              </a:lnSpc>
              <a:spcBef>
                <a:spcPts val="400"/>
              </a:spcBef>
              <a:defRPr sz="1800">
                <a:solidFill>
                  <a:srgbClr val="A6A6A6"/>
                </a:solidFill>
                <a:latin typeface="Arial"/>
                <a:ea typeface="Arial"/>
                <a:cs typeface="Arial"/>
                <a:sym typeface="Arial"/>
              </a:defRPr>
            </a:lvl1pPr>
          </a:lstStyle>
          <a:p>
            <a:r>
              <a:rPr dirty="0"/>
              <a:t>dhanyawaad</a:t>
            </a:r>
          </a:p>
        </p:txBody>
      </p:sp>
      <p:sp>
        <p:nvSpPr>
          <p:cNvPr id="997" name="TextBox 73"/>
          <p:cNvSpPr txBox="1"/>
          <p:nvPr/>
        </p:nvSpPr>
        <p:spPr>
          <a:xfrm>
            <a:off x="10682813" y="4107169"/>
            <a:ext cx="932245" cy="3752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2000">
                <a:solidFill>
                  <a:srgbClr val="A2A5A2"/>
                </a:solidFill>
                <a:latin typeface="Arial"/>
                <a:ea typeface="Arial"/>
                <a:cs typeface="Arial"/>
                <a:sym typeface="Arial"/>
              </a:defRPr>
            </a:lvl1pPr>
          </a:lstStyle>
          <a:p>
            <a:r>
              <a:rPr dirty="0"/>
              <a:t>KIITOS</a:t>
            </a:r>
          </a:p>
        </p:txBody>
      </p:sp>
      <p:sp>
        <p:nvSpPr>
          <p:cNvPr id="998" name="TextBox 74"/>
          <p:cNvSpPr txBox="1"/>
          <p:nvPr/>
        </p:nvSpPr>
        <p:spPr>
          <a:xfrm>
            <a:off x="4436676" y="661817"/>
            <a:ext cx="756157"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1200">
                <a:solidFill>
                  <a:srgbClr val="A2A5A2"/>
                </a:solidFill>
                <a:latin typeface="Arial"/>
                <a:ea typeface="Arial"/>
                <a:cs typeface="Arial"/>
                <a:sym typeface="Arial"/>
              </a:defRPr>
            </a:lvl1pPr>
          </a:lstStyle>
          <a:p>
            <a:r>
              <a:rPr dirty="0"/>
              <a:t>DANKON</a:t>
            </a:r>
          </a:p>
        </p:txBody>
      </p:sp>
      <p:sp>
        <p:nvSpPr>
          <p:cNvPr id="999" name="TextBox 75"/>
          <p:cNvSpPr txBox="1"/>
          <p:nvPr/>
        </p:nvSpPr>
        <p:spPr>
          <a:xfrm>
            <a:off x="6812509" y="473427"/>
            <a:ext cx="1591775" cy="4862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l" defTabSz="914400">
              <a:lnSpc>
                <a:spcPct val="95000"/>
              </a:lnSpc>
              <a:spcBef>
                <a:spcPts val="400"/>
              </a:spcBef>
              <a:defRPr sz="2800">
                <a:solidFill>
                  <a:srgbClr val="A6A6A6"/>
                </a:solidFill>
                <a:latin typeface="Arial"/>
                <a:ea typeface="Arial"/>
                <a:cs typeface="Arial"/>
                <a:sym typeface="Arial"/>
              </a:defRPr>
            </a:lvl1pPr>
          </a:lstStyle>
          <a:p>
            <a:r>
              <a:rPr dirty="0"/>
              <a:t>DANKE</a:t>
            </a:r>
          </a:p>
        </p:txBody>
      </p:sp>
      <p:sp>
        <p:nvSpPr>
          <p:cNvPr id="1000" name="TextBox 71"/>
          <p:cNvSpPr txBox="1"/>
          <p:nvPr/>
        </p:nvSpPr>
        <p:spPr>
          <a:xfrm>
            <a:off x="9472135" y="1144112"/>
            <a:ext cx="840728" cy="3506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1800">
                <a:solidFill>
                  <a:srgbClr val="A2A5A2"/>
                </a:solidFill>
                <a:latin typeface="Arial"/>
                <a:ea typeface="Arial"/>
                <a:cs typeface="Arial"/>
                <a:sym typeface="Arial"/>
              </a:defRPr>
            </a:lvl1pPr>
          </a:lstStyle>
          <a:p>
            <a:r>
              <a:rPr dirty="0"/>
              <a:t>MERCI</a:t>
            </a:r>
          </a:p>
        </p:txBody>
      </p:sp>
      <p:sp>
        <p:nvSpPr>
          <p:cNvPr id="1001" name="TextBox 72"/>
          <p:cNvSpPr txBox="1"/>
          <p:nvPr/>
        </p:nvSpPr>
        <p:spPr>
          <a:xfrm>
            <a:off x="1856706" y="5293073"/>
            <a:ext cx="1037591" cy="31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SALAMAT</a:t>
            </a:r>
          </a:p>
        </p:txBody>
      </p:sp>
      <p:sp>
        <p:nvSpPr>
          <p:cNvPr id="1002" name="TextBox 76"/>
          <p:cNvSpPr txBox="1"/>
          <p:nvPr/>
        </p:nvSpPr>
        <p:spPr>
          <a:xfrm>
            <a:off x="9539937" y="1604722"/>
            <a:ext cx="687547" cy="2269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1000">
                <a:solidFill>
                  <a:srgbClr val="A2A5A2"/>
                </a:solidFill>
                <a:latin typeface="Arial"/>
                <a:ea typeface="Arial"/>
                <a:cs typeface="Arial"/>
                <a:sym typeface="Arial"/>
              </a:defRPr>
            </a:lvl1pPr>
          </a:lstStyle>
          <a:p>
            <a:r>
              <a:rPr dirty="0"/>
              <a:t>SALAMAT</a:t>
            </a:r>
          </a:p>
        </p:txBody>
      </p:sp>
      <p:sp>
        <p:nvSpPr>
          <p:cNvPr id="1003" name="TextBox 77"/>
          <p:cNvSpPr txBox="1"/>
          <p:nvPr/>
        </p:nvSpPr>
        <p:spPr>
          <a:xfrm>
            <a:off x="3113257" y="5307681"/>
            <a:ext cx="962284" cy="31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l" defTabSz="914400">
              <a:lnSpc>
                <a:spcPct val="95000"/>
              </a:lnSpc>
              <a:spcBef>
                <a:spcPts val="400"/>
              </a:spcBef>
              <a:defRPr sz="1600">
                <a:solidFill>
                  <a:srgbClr val="A2A5A2"/>
                </a:solidFill>
                <a:latin typeface="Arial"/>
                <a:ea typeface="Arial"/>
                <a:cs typeface="Arial"/>
                <a:sym typeface="Arial"/>
              </a:defRPr>
            </a:lvl1pPr>
          </a:lstStyle>
          <a:p>
            <a:r>
              <a:rPr dirty="0"/>
              <a:t>DANK JE</a:t>
            </a:r>
          </a:p>
        </p:txBody>
      </p:sp>
      <p:grpSp>
        <p:nvGrpSpPr>
          <p:cNvPr id="73" name="Group 72">
            <a:extLst>
              <a:ext uri="{FF2B5EF4-FFF2-40B4-BE49-F238E27FC236}">
                <a16:creationId xmlns:a16="http://schemas.microsoft.com/office/drawing/2014/main" id="{D6060E03-FA79-43A1-ACE1-FF18C2D4AB14}"/>
              </a:ext>
            </a:extLst>
          </p:cNvPr>
          <p:cNvGrpSpPr/>
          <p:nvPr/>
        </p:nvGrpSpPr>
        <p:grpSpPr>
          <a:xfrm>
            <a:off x="7662124" y="6364294"/>
            <a:ext cx="4253214" cy="859709"/>
            <a:chOff x="7662124" y="6364294"/>
            <a:chExt cx="4253214" cy="859709"/>
          </a:xfrm>
        </p:grpSpPr>
        <p:pic>
          <p:nvPicPr>
            <p:cNvPr id="74" name="logo.png">
              <a:extLst>
                <a:ext uri="{FF2B5EF4-FFF2-40B4-BE49-F238E27FC236}">
                  <a16:creationId xmlns:a16="http://schemas.microsoft.com/office/drawing/2014/main" id="{2FB1C0D8-5B53-4563-9BE0-CB772F11BB46}"/>
                </a:ext>
              </a:extLst>
            </p:cNvPr>
            <p:cNvPicPr>
              <a:picLocks noChangeAspect="1"/>
            </p:cNvPicPr>
            <p:nvPr userDrawn="1"/>
          </p:nvPicPr>
          <p:blipFill>
            <a:blip r:embed="rId2"/>
            <a:srcRect t="7483" b="52449"/>
            <a:stretch>
              <a:fillRect/>
            </a:stretch>
          </p:blipFill>
          <p:spPr>
            <a:xfrm>
              <a:off x="7662124" y="6364294"/>
              <a:ext cx="2860897" cy="859709"/>
            </a:xfrm>
            <a:prstGeom prst="rect">
              <a:avLst/>
            </a:prstGeom>
            <a:ln w="3175" cap="flat">
              <a:noFill/>
              <a:miter lim="400000"/>
            </a:ln>
            <a:effectLst/>
          </p:spPr>
        </p:pic>
        <p:sp>
          <p:nvSpPr>
            <p:cNvPr id="75" name="Shape 134">
              <a:extLst>
                <a:ext uri="{FF2B5EF4-FFF2-40B4-BE49-F238E27FC236}">
                  <a16:creationId xmlns:a16="http://schemas.microsoft.com/office/drawing/2014/main" id="{80157610-4FF2-48D8-BB55-82402EFBE74E}"/>
                </a:ext>
              </a:extLst>
            </p:cNvPr>
            <p:cNvSpPr/>
            <p:nvPr userDrawn="1"/>
          </p:nvSpPr>
          <p:spPr>
            <a:xfrm>
              <a:off x="10368568" y="6893530"/>
              <a:ext cx="1546770" cy="230832"/>
            </a:xfrm>
            <a:prstGeom prst="rect">
              <a:avLst/>
            </a:prstGeom>
            <a:ln w="3175">
              <a:miter lim="400000"/>
            </a:ln>
            <a:extLst>
              <a:ext uri="{C572A759-6A51-4108-AA02-DFA0A04FC94B}">
                <ma14:wrappingTextBoxFlag xmlns="" xmlns:ma14="http://schemas.microsoft.com/office/mac/drawingml/2011/main" val="1"/>
              </a:ext>
            </a:extLst>
          </p:spPr>
          <p:txBody>
            <a:bodyPr wrap="none" lIns="38100" tIns="38100" rIns="38100" bIns="38100" anchor="ctr">
              <a:spAutoFit/>
            </a:bodyPr>
            <a:lstStyle>
              <a:lvl1pPr>
                <a:defRPr sz="800" cap="all" spc="327">
                  <a:solidFill>
                    <a:srgbClr val="FFFFFF"/>
                  </a:solidFill>
                  <a:latin typeface="Myriad Pro Semibold"/>
                  <a:ea typeface="Myriad Pro Semibold"/>
                  <a:cs typeface="Myriad Pro Semibold"/>
                  <a:sym typeface="Myriad Pro Semibold"/>
                </a:defRPr>
              </a:lvl1pPr>
            </a:lstStyle>
            <a:p>
              <a:r>
                <a:rPr sz="1000" dirty="0"/>
                <a:t>mythos group</a:t>
              </a:r>
            </a:p>
          </p:txBody>
        </p:sp>
      </p:grpSp>
      <p:pic>
        <p:nvPicPr>
          <p:cNvPr id="2" name="Graphic 1">
            <a:extLst>
              <a:ext uri="{FF2B5EF4-FFF2-40B4-BE49-F238E27FC236}">
                <a16:creationId xmlns:a16="http://schemas.microsoft.com/office/drawing/2014/main" id="{1129F8D2-3810-45F0-854B-1C3A80929F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700" dirty="0"/>
              <a:t>Topic 1 – What are we seeing in the market? </a:t>
            </a:r>
            <a:r>
              <a:rPr lang="en-US" sz="2400" dirty="0"/>
              <a:t> </a:t>
            </a:r>
            <a:br>
              <a:rPr lang="en-US" sz="2400" dirty="0"/>
            </a:br>
            <a:endParaRPr lang="en-US" sz="2400" dirty="0"/>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1</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700"/>
            <a:ext cx="11245742" cy="4584700"/>
          </a:xfrm>
        </p:spPr>
        <p:txBody>
          <a:bodyPr>
            <a:noAutofit/>
          </a:bodyPr>
          <a:lstStyle/>
          <a:p>
            <a:pPr marL="0" indent="0" rtl="0" fontAlgn="base">
              <a:buNone/>
            </a:pPr>
            <a:r>
              <a:rPr lang="en-US" sz="2000" b="0" i="0" u="none" strike="noStrike" dirty="0">
                <a:effectLst/>
                <a:ea typeface="Helvetica Neue"/>
                <a:cs typeface="Helvetica Neue"/>
                <a:sym typeface="Helvetica Neue"/>
              </a:rPr>
              <a:t>The COVID-19 pandemic has created an unprecedented global humanitarian and economic crisis. For businesses across the world, leaders have the daunting task of coping with uncertainty while ensuring employees’ safety, wellbeing, and productivity. </a:t>
            </a:r>
            <a:r>
              <a:rPr lang="en-US" sz="2000" b="0" i="0" dirty="0">
                <a:effectLst/>
                <a:ea typeface="Helvetica Neue"/>
                <a:cs typeface="Helvetica Neue"/>
                <a:sym typeface="Helvetica Neue"/>
              </a:rPr>
              <a:t>​</a:t>
            </a:r>
            <a:endParaRPr lang="en-US" sz="2000" b="0" i="0" u="none" strike="noStrike" dirty="0">
              <a:effectLst/>
              <a:ea typeface="Helvetica Neue"/>
              <a:cs typeface="Helvetica Neue"/>
              <a:sym typeface="Helvetica Neue"/>
            </a:endParaRPr>
          </a:p>
          <a:p>
            <a:pPr marL="0" indent="0">
              <a:spcBef>
                <a:spcPts val="1800"/>
              </a:spcBef>
              <a:buSzPct val="100000"/>
              <a:buNone/>
            </a:pPr>
            <a:r>
              <a:rPr lang="en-US" sz="2000" dirty="0"/>
              <a:t>In an </a:t>
            </a:r>
            <a:r>
              <a:rPr lang="en-US" sz="2000" dirty="0">
                <a:hlinkClick r:id="rId3"/>
              </a:rPr>
              <a:t>April publication</a:t>
            </a:r>
            <a:r>
              <a:rPr lang="en-US" sz="2000" dirty="0"/>
              <a:t>, the International Labor Organization (ILO) stated:</a:t>
            </a:r>
          </a:p>
          <a:p>
            <a:pPr marL="630238" lvl="1" indent="-320675">
              <a:spcBef>
                <a:spcPts val="600"/>
              </a:spcBef>
              <a:buSzPct val="100000"/>
              <a:buFont typeface="Courier New" panose="02070309020205020404" pitchFamily="49" charset="0"/>
              <a:buChar char="o"/>
            </a:pPr>
            <a:r>
              <a:rPr lang="en-US" sz="1800" dirty="0"/>
              <a:t>The economic disruption caused by the pandemic is affecting the entire global workforce of 3.2 billion people</a:t>
            </a:r>
          </a:p>
          <a:p>
            <a:pPr marL="630238" lvl="1" indent="-320675">
              <a:spcBef>
                <a:spcPts val="600"/>
              </a:spcBef>
              <a:buSzPct val="100000"/>
              <a:buFont typeface="Courier New" panose="02070309020205020404" pitchFamily="49" charset="0"/>
              <a:buChar char="o"/>
            </a:pPr>
            <a:r>
              <a:rPr lang="en-US" sz="1800" dirty="0"/>
              <a:t>Full or partial lockdowns measures have impacted 2.7 billion workers, representing 81% of the workforce – this translates to more than 4 out of 5 employees are affected by the lockdowns</a:t>
            </a:r>
          </a:p>
          <a:p>
            <a:pPr marL="630238" lvl="1" indent="-320675">
              <a:spcBef>
                <a:spcPts val="600"/>
              </a:spcBef>
              <a:buSzPct val="100000"/>
              <a:buFont typeface="Courier New" panose="02070309020205020404" pitchFamily="49" charset="0"/>
              <a:buChar char="o"/>
            </a:pPr>
            <a:r>
              <a:rPr lang="en-US" sz="1800" dirty="0"/>
              <a:t> Due to the sharp decline in  working hours globally due to the pandemic 1.6 billion workers in the informal economy, that is nearly half of the global workforce stand in immediate danger of having their livelihoods destroyed</a:t>
            </a:r>
            <a:endParaRPr lang="en-US" sz="2000" dirty="0"/>
          </a:p>
          <a:p>
            <a:pPr marL="0" indent="0">
              <a:spcBef>
                <a:spcPts val="1800"/>
              </a:spcBef>
              <a:buSzPct val="100000"/>
              <a:buNone/>
            </a:pPr>
            <a:r>
              <a:rPr lang="en-US" sz="2000" dirty="0"/>
              <a:t>According to a August Business Insider report, in the US, over the past 23 weeks the unemployment was more than 58 million.  In the last two weeks of August, there were over 1 million new unemployment claims.</a:t>
            </a:r>
          </a:p>
        </p:txBody>
      </p:sp>
      <p:sp>
        <p:nvSpPr>
          <p:cNvPr id="9" name="TextBox 8">
            <a:extLst>
              <a:ext uri="{FF2B5EF4-FFF2-40B4-BE49-F238E27FC236}">
                <a16:creationId xmlns:a16="http://schemas.microsoft.com/office/drawing/2014/main" id="{CAB1832B-F139-48F5-901D-48FDAAFB67FC}"/>
              </a:ext>
            </a:extLst>
          </p:cNvPr>
          <p:cNvSpPr txBox="1"/>
          <p:nvPr/>
        </p:nvSpPr>
        <p:spPr>
          <a:xfrm>
            <a:off x="863600" y="5924609"/>
            <a:ext cx="11436888" cy="36933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l" eaLnBrk="0" fontAlgn="base">
              <a:spcBef>
                <a:spcPts val="600"/>
              </a:spcBef>
              <a:buSzPct val="100000"/>
            </a:pPr>
            <a:r>
              <a:rPr lang="en-US" altLang="en-US" sz="1400" dirty="0">
                <a:latin typeface="Myriad Pro" panose="020B0503030403020204" pitchFamily="34" charset="0"/>
              </a:rPr>
              <a:t>The </a:t>
            </a:r>
            <a:r>
              <a:rPr lang="en-US" altLang="en-US" sz="1400" b="1" dirty="0">
                <a:latin typeface="Myriad Pro" panose="020B0503030403020204" pitchFamily="34" charset="0"/>
              </a:rPr>
              <a:t>informal economy</a:t>
            </a:r>
            <a:r>
              <a:rPr lang="en-US" altLang="en-US" sz="1400" dirty="0">
                <a:latin typeface="Myriad Pro" panose="020B0503030403020204" pitchFamily="34" charset="0"/>
              </a:rPr>
              <a:t> is the diversified set of economic activities, enterprises, jobs, and workers that are not regulated or protected by the state.</a:t>
            </a:r>
          </a:p>
        </p:txBody>
      </p:sp>
      <p:pic>
        <p:nvPicPr>
          <p:cNvPr id="10" name="Graphic 9">
            <a:extLst>
              <a:ext uri="{FF2B5EF4-FFF2-40B4-BE49-F238E27FC236}">
                <a16:creationId xmlns:a16="http://schemas.microsoft.com/office/drawing/2014/main" id="{24F01E6D-A74F-4CB2-B089-06F5BA3088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90800" y="6444262"/>
            <a:ext cx="2392680" cy="697865"/>
          </a:xfrm>
          <a:prstGeom prst="rect">
            <a:avLst/>
          </a:prstGeom>
        </p:spPr>
      </p:pic>
    </p:spTree>
    <p:extLst>
      <p:ext uri="{BB962C8B-B14F-4D97-AF65-F5344CB8AC3E}">
        <p14:creationId xmlns:p14="http://schemas.microsoft.com/office/powerpoint/2010/main" val="22080218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700" dirty="0"/>
              <a:t>Topic 1 – What are we seeing in the market? </a:t>
            </a:r>
            <a:r>
              <a:rPr lang="en-US" sz="2400" dirty="0"/>
              <a:t>(continued) </a:t>
            </a:r>
            <a:br>
              <a:rPr lang="en-US" sz="2400" dirty="0"/>
            </a:br>
            <a:endParaRPr lang="en-US" sz="2400" dirty="0"/>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2</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700"/>
            <a:ext cx="11245742" cy="4757420"/>
          </a:xfrm>
        </p:spPr>
        <p:txBody>
          <a:bodyPr>
            <a:noAutofit/>
          </a:bodyPr>
          <a:lstStyle/>
          <a:p>
            <a:pPr marL="0" indent="0" rtl="0" fontAlgn="base">
              <a:buNone/>
            </a:pPr>
            <a:r>
              <a:rPr lang="en-US" sz="2000" b="0" i="0" u="none" strike="noStrike" dirty="0">
                <a:effectLst/>
                <a:ea typeface="Helvetica Neue"/>
                <a:cs typeface="Helvetica Neue"/>
                <a:sym typeface="Helvetica Neue"/>
              </a:rPr>
              <a:t>To alleviate a global economic meltdown governments across the globe have introduced economic stimulus packages. In a </a:t>
            </a:r>
            <a:r>
              <a:rPr lang="en-US" sz="2000" b="0" i="0" u="sng" strike="noStrike" dirty="0">
                <a:effectLst/>
                <a:ea typeface="Helvetica Neue"/>
                <a:cs typeface="Helvetica Neue"/>
                <a:sym typeface="Helvetica Neue"/>
                <a:hlinkClick r:id="rId3"/>
              </a:rPr>
              <a:t>June news report</a:t>
            </a:r>
            <a:r>
              <a:rPr lang="en-US" sz="2000" b="0" i="0" u="none" strike="noStrike" dirty="0">
                <a:effectLst/>
                <a:ea typeface="Helvetica Neue"/>
                <a:cs typeface="Helvetica Neue"/>
                <a:sym typeface="Helvetica Neue"/>
              </a:rPr>
              <a:t>, United Nations (UN) stated that over $10 trillion have been spent so far in supporting workers and industries since the pandemic began.</a:t>
            </a:r>
            <a:r>
              <a:rPr lang="en-US" sz="2000" b="0" i="0" dirty="0">
                <a:effectLst/>
                <a:ea typeface="Helvetica Neue"/>
                <a:cs typeface="Helvetica Neue"/>
                <a:sym typeface="Helvetica Neue"/>
              </a:rPr>
              <a:t>​ On 27</a:t>
            </a:r>
            <a:r>
              <a:rPr lang="en-US" sz="2000" b="0" i="0" baseline="30000" dirty="0">
                <a:effectLst/>
                <a:ea typeface="Helvetica Neue"/>
                <a:cs typeface="Helvetica Neue"/>
                <a:sym typeface="Helvetica Neue"/>
              </a:rPr>
              <a:t>th</a:t>
            </a:r>
            <a:r>
              <a:rPr lang="en-US" sz="2000" b="0" i="0" dirty="0">
                <a:effectLst/>
                <a:ea typeface="Helvetica Neue"/>
                <a:cs typeface="Helvetica Neue"/>
                <a:sym typeface="Helvetica Neue"/>
              </a:rPr>
              <a:t> March 2020, the US, passed the CARES Act – which provided an economic stimulus of $2.2 trillion, </a:t>
            </a:r>
          </a:p>
          <a:p>
            <a:pPr marL="0" indent="0">
              <a:spcBef>
                <a:spcPts val="1800"/>
              </a:spcBef>
              <a:buSzPct val="100000"/>
              <a:buNone/>
            </a:pPr>
            <a:r>
              <a:rPr lang="en-US" sz="2000" dirty="0"/>
              <a:t>In a </a:t>
            </a:r>
            <a:r>
              <a:rPr lang="en-US" sz="2000" dirty="0">
                <a:hlinkClick r:id="rId3"/>
              </a:rPr>
              <a:t>June news report</a:t>
            </a:r>
            <a:r>
              <a:rPr lang="en-US" sz="2000" dirty="0"/>
              <a:t>, UN stated that over $10 trillion have been spent so far in supporting workers and industries since the pandemic began.</a:t>
            </a:r>
          </a:p>
          <a:p>
            <a:pPr marL="0" indent="0">
              <a:spcBef>
                <a:spcPts val="1800"/>
              </a:spcBef>
              <a:buSzPct val="100000"/>
              <a:buNone/>
            </a:pPr>
            <a:r>
              <a:rPr lang="en-US" sz="2000" dirty="0"/>
              <a:t>Over the past few months, as the lockdowns are gradually being lifted, organizations are readying themselves to opening their businesses … </a:t>
            </a:r>
            <a:r>
              <a:rPr lang="en-US" sz="1800" dirty="0"/>
              <a:t> </a:t>
            </a:r>
          </a:p>
          <a:p>
            <a:pPr marL="630238" lvl="1" indent="-320675">
              <a:spcBef>
                <a:spcPts val="600"/>
              </a:spcBef>
              <a:buSzPct val="100000"/>
              <a:buFont typeface="Courier New" panose="02070309020205020404" pitchFamily="49" charset="0"/>
              <a:buChar char="o"/>
            </a:pPr>
            <a:r>
              <a:rPr lang="en-US" sz="1800" dirty="0"/>
              <a:t>On one hand, there are organizations that are embracing this opportunity to reassess and reimagine their business model and future proof themselves against future pandemics and economic disruptions by developing a digital strategy to leverage new and emerging technologies such as AI, Big Data, Cloud Computing, Robotics, etc. </a:t>
            </a:r>
          </a:p>
        </p:txBody>
      </p:sp>
      <p:sp>
        <p:nvSpPr>
          <p:cNvPr id="16" name="Rectangle 7">
            <a:extLst>
              <a:ext uri="{FF2B5EF4-FFF2-40B4-BE49-F238E27FC236}">
                <a16:creationId xmlns:a16="http://schemas.microsoft.com/office/drawing/2014/main" id="{2EFC0842-17C3-4B6A-90E7-A3C0D8C8C908}"/>
              </a:ext>
            </a:extLst>
          </p:cNvPr>
          <p:cNvSpPr>
            <a:spLocks noChangeArrowheads="1"/>
          </p:cNvSpPr>
          <p:nvPr/>
        </p:nvSpPr>
        <p:spPr bwMode="auto">
          <a:xfrm>
            <a:off x="0" y="-784830"/>
            <a:ext cx="1300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6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Graphic 2">
            <a:extLst>
              <a:ext uri="{FF2B5EF4-FFF2-40B4-BE49-F238E27FC236}">
                <a16:creationId xmlns:a16="http://schemas.microsoft.com/office/drawing/2014/main" id="{13F6F531-E03E-470F-80D5-4BE1E84920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9664282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700" dirty="0"/>
              <a:t>Topic 1 – What are we seeing in the market? (continued) </a:t>
            </a:r>
            <a:br>
              <a:rPr lang="en-US" sz="2400" dirty="0"/>
            </a:br>
            <a:endParaRPr lang="en-US" sz="2400" dirty="0"/>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3</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700"/>
            <a:ext cx="11245742" cy="4757420"/>
          </a:xfrm>
        </p:spPr>
        <p:txBody>
          <a:bodyPr>
            <a:noAutofit/>
          </a:bodyPr>
          <a:lstStyle/>
          <a:p>
            <a:pPr marL="630238" lvl="1" indent="-320675">
              <a:spcBef>
                <a:spcPts val="600"/>
              </a:spcBef>
              <a:buSzPct val="100000"/>
              <a:buFont typeface="Courier New" panose="02070309020205020404" pitchFamily="49" charset="0"/>
              <a:buChar char="o"/>
            </a:pPr>
            <a:r>
              <a:rPr lang="en-US" sz="1800" dirty="0"/>
              <a:t>On the other hand, there are organizations that are putting spending on any new initiative on hold.  Rather than being proactive in moving forward, they are waiting to see how businesses in their industry are addressing the reopening challenges</a:t>
            </a:r>
          </a:p>
          <a:p>
            <a:pPr marL="914400" lvl="2" indent="-287338">
              <a:spcBef>
                <a:spcPts val="600"/>
              </a:spcBef>
              <a:buSzPct val="100000"/>
              <a:buFont typeface="Wingdings" panose="05000000000000000000" pitchFamily="2" charset="2"/>
              <a:buChar char="§"/>
            </a:pPr>
            <a:r>
              <a:rPr lang="en-US" sz="1600" dirty="0"/>
              <a:t>For organizations fearful of change, waiting for something to happen … this will inevitable lengthen their recovery time and adversely impacting their opportunity for revenue growth</a:t>
            </a:r>
          </a:p>
        </p:txBody>
      </p:sp>
      <p:sp>
        <p:nvSpPr>
          <p:cNvPr id="16" name="Rectangle 7">
            <a:extLst>
              <a:ext uri="{FF2B5EF4-FFF2-40B4-BE49-F238E27FC236}">
                <a16:creationId xmlns:a16="http://schemas.microsoft.com/office/drawing/2014/main" id="{2EFC0842-17C3-4B6A-90E7-A3C0D8C8C908}"/>
              </a:ext>
            </a:extLst>
          </p:cNvPr>
          <p:cNvSpPr>
            <a:spLocks noChangeArrowheads="1"/>
          </p:cNvSpPr>
          <p:nvPr/>
        </p:nvSpPr>
        <p:spPr bwMode="auto">
          <a:xfrm>
            <a:off x="0" y="-784830"/>
            <a:ext cx="1300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6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Graphic 2">
            <a:extLst>
              <a:ext uri="{FF2B5EF4-FFF2-40B4-BE49-F238E27FC236}">
                <a16:creationId xmlns:a16="http://schemas.microsoft.com/office/drawing/2014/main" id="{13F6F531-E03E-470F-80D5-4BE1E84920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31778540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800" dirty="0"/>
              <a:t>Topic 2 – How do we prioritize change?</a:t>
            </a:r>
            <a:br>
              <a:rPr lang="en-US" sz="2400" dirty="0"/>
            </a:br>
            <a:endParaRPr lang="en-US" sz="2400" dirty="0"/>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4</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marL="0" indent="0" rtl="0" fontAlgn="base">
              <a:buNone/>
            </a:pPr>
            <a:r>
              <a:rPr lang="en-US" sz="2000" b="0" i="0" u="none" strike="noStrike" dirty="0">
                <a:effectLst/>
                <a:ea typeface="Helvetica Neue"/>
                <a:cs typeface="Helvetica Neue"/>
                <a:sym typeface="Helvetica Neue"/>
              </a:rPr>
              <a:t>As restrictions are being lifted, business leaders have a daunting task of developing an actionable and pragmatic roadmap that prioritizes changes needed to reopen their businesses safely, and successfully.</a:t>
            </a:r>
          </a:p>
          <a:p>
            <a:pPr marL="0" indent="0" rtl="0" fontAlgn="base">
              <a:buNone/>
            </a:pPr>
            <a:r>
              <a:rPr lang="en-US" sz="2000" b="0" i="0" u="none" strike="noStrike" dirty="0">
                <a:effectLst/>
                <a:ea typeface="Helvetica Neue"/>
                <a:cs typeface="Helvetica Neue"/>
                <a:sym typeface="Helvetica Neue"/>
              </a:rPr>
              <a:t>It is understandable that employees are scared to return to work amidst the COVID-19 pandemic.  By prioritizing what’s important, organizations can craft a return to workplace strategy that allays the fears of their employees.    </a:t>
            </a:r>
            <a:r>
              <a:rPr lang="en-US" sz="2000" b="0" i="0" dirty="0">
                <a:effectLst/>
                <a:ea typeface="Helvetica Neue"/>
                <a:cs typeface="Helvetica Neue"/>
                <a:sym typeface="Helvetica Neue"/>
              </a:rPr>
              <a:t>​</a:t>
            </a:r>
          </a:p>
          <a:p>
            <a:pPr marL="0" indent="0" rtl="0" fontAlgn="base">
              <a:buNone/>
            </a:pPr>
            <a:r>
              <a:rPr lang="en-US" sz="2000" b="0" i="0" u="none" strike="noStrike" dirty="0">
                <a:effectLst/>
                <a:ea typeface="Helvetica Neue"/>
                <a:cs typeface="Helvetica Neue"/>
                <a:sym typeface="Helvetica Neue"/>
              </a:rPr>
              <a:t>This workplace strategy should incorporate three key elements</a:t>
            </a:r>
            <a:r>
              <a:rPr lang="en-US" sz="2000" b="0" i="0" dirty="0">
                <a:effectLst/>
                <a:ea typeface="Helvetica Neue"/>
                <a:cs typeface="Helvetica Neue"/>
                <a:sym typeface="Helvetica Neue"/>
              </a:rPr>
              <a:t>​:</a:t>
            </a:r>
          </a:p>
          <a:p>
            <a:pPr rtl="0" fontAlgn="base">
              <a:buSzPct val="100000"/>
              <a:buFont typeface="Courier New" panose="02070309020205020404" pitchFamily="49" charset="0"/>
              <a:buChar char="o"/>
            </a:pPr>
            <a:r>
              <a:rPr lang="en-US" sz="2000" b="0" i="0" u="none" strike="noStrike" dirty="0">
                <a:effectLst/>
                <a:ea typeface="Helvetica Neue"/>
                <a:cs typeface="Helvetica Neue"/>
                <a:sym typeface="Helvetica Neue"/>
              </a:rPr>
              <a:t>	What actions need to be taken to ensure workplace safety</a:t>
            </a:r>
            <a:r>
              <a:rPr lang="en-US" sz="2000" b="0" i="0" dirty="0">
                <a:effectLst/>
                <a:ea typeface="Helvetica Neue"/>
                <a:cs typeface="Helvetica Neue"/>
                <a:sym typeface="Helvetica Neue"/>
              </a:rPr>
              <a:t>​?</a:t>
            </a:r>
          </a:p>
          <a:p>
            <a:pPr fontAlgn="base">
              <a:buSzPct val="100000"/>
              <a:buFont typeface="Courier New" panose="02070309020205020404" pitchFamily="49" charset="0"/>
              <a:buChar char="o"/>
            </a:pPr>
            <a:r>
              <a:rPr lang="en-US" sz="2000" b="0" i="0" u="none" strike="noStrike" dirty="0">
                <a:effectLst/>
                <a:ea typeface="Helvetica Neue"/>
                <a:cs typeface="Helvetica Neue"/>
                <a:sym typeface="Helvetica Neue"/>
              </a:rPr>
              <a:t>	</a:t>
            </a:r>
            <a:r>
              <a:rPr lang="en-US" sz="2000" dirty="0">
                <a:sym typeface="Helvetica Neue"/>
              </a:rPr>
              <a:t>Who to bring back?​  </a:t>
            </a:r>
          </a:p>
          <a:p>
            <a:pPr fontAlgn="base">
              <a:buSzPct val="100000"/>
              <a:buFont typeface="Courier New" panose="02070309020205020404" pitchFamily="49" charset="0"/>
              <a:buChar char="o"/>
            </a:pPr>
            <a:r>
              <a:rPr lang="en-US" sz="2000" dirty="0">
                <a:sym typeface="Helvetica Neue"/>
              </a:rPr>
              <a:t>	How work gets done?</a:t>
            </a:r>
          </a:p>
        </p:txBody>
      </p:sp>
      <p:pic>
        <p:nvPicPr>
          <p:cNvPr id="3" name="Graphic 2">
            <a:extLst>
              <a:ext uri="{FF2B5EF4-FFF2-40B4-BE49-F238E27FC236}">
                <a16:creationId xmlns:a16="http://schemas.microsoft.com/office/drawing/2014/main" id="{68A72086-BDC5-4DEF-8C3D-5C2B18A808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112144960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800" dirty="0"/>
              <a:t>Topic 2 – How do we prioritize change?</a:t>
            </a:r>
            <a:r>
              <a:rPr lang="en-US" sz="2000" dirty="0"/>
              <a:t>(continued) </a:t>
            </a:r>
            <a:br>
              <a:rPr lang="en-US" sz="2400" dirty="0"/>
            </a:br>
            <a:r>
              <a:rPr lang="en-US" sz="2400" dirty="0"/>
              <a:t>Workplace safety</a:t>
            </a:r>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5</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marL="0" indent="0">
              <a:spcBef>
                <a:spcPts val="1800"/>
              </a:spcBef>
              <a:buSzPct val="100000"/>
              <a:buNone/>
            </a:pPr>
            <a:r>
              <a:rPr lang="en-US" sz="2000" dirty="0"/>
              <a:t>In a</a:t>
            </a:r>
            <a:r>
              <a:rPr lang="en-US" sz="2000" dirty="0">
                <a:hlinkClick r:id="rId3"/>
              </a:rPr>
              <a:t> PwC pulse </a:t>
            </a:r>
            <a:r>
              <a:rPr lang="en-US" sz="2000" dirty="0"/>
              <a:t>report published in June, where 1,000 employees were interviewed nationwide.  The top 5 measures that organizations need to take to make employees comfortable to going back to work are:  </a:t>
            </a:r>
          </a:p>
          <a:p>
            <a:pPr marL="185738" indent="-320675">
              <a:spcBef>
                <a:spcPts val="600"/>
              </a:spcBef>
              <a:buSzPct val="100000"/>
              <a:buFont typeface="Courier New" panose="02070309020205020404" pitchFamily="49" charset="0"/>
              <a:buChar char="o"/>
            </a:pPr>
            <a:r>
              <a:rPr lang="en-US" sz="2000" dirty="0"/>
              <a:t>47% changes in workplace safety measures </a:t>
            </a:r>
          </a:p>
          <a:p>
            <a:pPr marL="0" indent="-134937">
              <a:spcBef>
                <a:spcPts val="600"/>
              </a:spcBef>
              <a:buSzPct val="100000"/>
              <a:buNone/>
            </a:pPr>
            <a:endParaRPr lang="en-US" sz="2000" dirty="0"/>
          </a:p>
          <a:p>
            <a:pPr marL="185738" indent="-320675">
              <a:spcBef>
                <a:spcPts val="600"/>
              </a:spcBef>
              <a:buSzPct val="100000"/>
              <a:buFont typeface="Courier New" panose="02070309020205020404" pitchFamily="49" charset="0"/>
              <a:buChar char="o"/>
            </a:pPr>
            <a:r>
              <a:rPr lang="en-US" sz="2000" dirty="0"/>
              <a:t>45% require customers to follow safety and hygiene practices</a:t>
            </a:r>
          </a:p>
          <a:p>
            <a:pPr marL="0" indent="-134937">
              <a:spcBef>
                <a:spcPts val="600"/>
              </a:spcBef>
              <a:buSzPct val="100000"/>
              <a:buNone/>
            </a:pPr>
            <a:endParaRPr lang="en-US" sz="2000" dirty="0"/>
          </a:p>
          <a:p>
            <a:pPr marL="185738" indent="-320675">
              <a:spcBef>
                <a:spcPts val="600"/>
              </a:spcBef>
              <a:buSzPct val="100000"/>
              <a:buFont typeface="Courier New" panose="02070309020205020404" pitchFamily="49" charset="0"/>
              <a:buChar char="o"/>
            </a:pPr>
            <a:r>
              <a:rPr lang="en-US" sz="2000" dirty="0"/>
              <a:t>44% provide response and shutdown protocol if COVID-19 cases rise</a:t>
            </a:r>
          </a:p>
          <a:p>
            <a:pPr marL="185738" indent="-320675">
              <a:spcBef>
                <a:spcPts val="600"/>
              </a:spcBef>
              <a:buSzPct val="100000"/>
              <a:buFont typeface="Courier New" panose="02070309020205020404" pitchFamily="49" charset="0"/>
              <a:buChar char="o"/>
            </a:pPr>
            <a:endParaRPr lang="en-US" sz="2000" dirty="0"/>
          </a:p>
          <a:p>
            <a:pPr marL="185738" indent="-320675">
              <a:spcBef>
                <a:spcPts val="600"/>
              </a:spcBef>
              <a:buSzPct val="100000"/>
              <a:buFont typeface="Courier New" panose="02070309020205020404" pitchFamily="49" charset="0"/>
              <a:buChar char="o"/>
            </a:pPr>
            <a:r>
              <a:rPr lang="en-US" sz="2000" dirty="0"/>
              <a:t>42% provide mandatory testing upon return</a:t>
            </a:r>
          </a:p>
          <a:p>
            <a:pPr marL="0" indent="-134937">
              <a:spcBef>
                <a:spcPts val="600"/>
              </a:spcBef>
              <a:buSzPct val="100000"/>
              <a:buNone/>
            </a:pPr>
            <a:endParaRPr lang="en-US" sz="2000" dirty="0"/>
          </a:p>
          <a:p>
            <a:pPr marL="185738" indent="-320675">
              <a:spcBef>
                <a:spcPts val="600"/>
              </a:spcBef>
              <a:buSzPct val="100000"/>
              <a:buFont typeface="Courier New" panose="02070309020205020404" pitchFamily="49" charset="0"/>
              <a:buChar char="o"/>
            </a:pPr>
            <a:r>
              <a:rPr lang="en-US" sz="2000" dirty="0"/>
              <a:t>35% contact tracing for real-time notification if someone tests positive</a:t>
            </a:r>
          </a:p>
        </p:txBody>
      </p:sp>
      <p:pic>
        <p:nvPicPr>
          <p:cNvPr id="3" name="Graphic 2">
            <a:extLst>
              <a:ext uri="{FF2B5EF4-FFF2-40B4-BE49-F238E27FC236}">
                <a16:creationId xmlns:a16="http://schemas.microsoft.com/office/drawing/2014/main" id="{E44128B8-54F9-4DA0-9E7F-1A4FA0D3C2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6691193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800" dirty="0"/>
              <a:t>Topic 2 – How do we prioritize change?</a:t>
            </a:r>
            <a:r>
              <a:rPr lang="en-US" sz="2000" dirty="0"/>
              <a:t>(continued) </a:t>
            </a:r>
            <a:br>
              <a:rPr lang="en-US" sz="2400" dirty="0"/>
            </a:br>
            <a:r>
              <a:rPr lang="en-US" sz="2400" dirty="0"/>
              <a:t>Workplace safety</a:t>
            </a:r>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6</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marL="0" indent="0">
              <a:spcBef>
                <a:spcPts val="1800"/>
              </a:spcBef>
              <a:buSzPct val="100000"/>
              <a:buNone/>
            </a:pPr>
            <a:r>
              <a:rPr lang="en-US" sz="2000" dirty="0"/>
              <a:t>To create a safe workplace, an organization must consider the following four elements</a:t>
            </a:r>
          </a:p>
          <a:p>
            <a:pPr marL="185738" indent="-320675">
              <a:spcBef>
                <a:spcPts val="600"/>
              </a:spcBef>
              <a:buSzPct val="100000"/>
              <a:buFont typeface="Courier New" panose="02070309020205020404" pitchFamily="49" charset="0"/>
              <a:buChar char="o"/>
            </a:pPr>
            <a:r>
              <a:rPr lang="en-US" sz="1800" dirty="0"/>
              <a:t>Distributed offices </a:t>
            </a:r>
          </a:p>
          <a:p>
            <a:pPr marL="469900" lvl="1" indent="-287338">
              <a:spcBef>
                <a:spcPts val="600"/>
              </a:spcBef>
              <a:buSzPct val="100000"/>
              <a:buFont typeface="Wingdings" panose="05000000000000000000" pitchFamily="2" charset="2"/>
              <a:buChar char="§"/>
            </a:pPr>
            <a:r>
              <a:rPr lang="en-US" sz="1600" dirty="0"/>
              <a:t>Hub and spoke model (the slow demise of large campuses)</a:t>
            </a:r>
          </a:p>
          <a:p>
            <a:pPr marL="469900" lvl="1" indent="-287338">
              <a:spcBef>
                <a:spcPts val="600"/>
              </a:spcBef>
              <a:buSzPct val="100000"/>
              <a:buFont typeface="Wingdings" panose="05000000000000000000" pitchFamily="2" charset="2"/>
              <a:buChar char="§"/>
            </a:pPr>
            <a:r>
              <a:rPr lang="en-US" sz="1600" dirty="0"/>
              <a:t>Reduces carbon footprint, reduces employee travel times, and most importantly minimizes potential risk of exposure</a:t>
            </a:r>
          </a:p>
          <a:p>
            <a:pPr marL="182562" lvl="1" indent="0">
              <a:spcBef>
                <a:spcPts val="600"/>
              </a:spcBef>
              <a:buSzPct val="100000"/>
              <a:buNone/>
            </a:pPr>
            <a:endParaRPr lang="en-US" sz="1600" dirty="0"/>
          </a:p>
          <a:p>
            <a:pPr marL="185738" indent="-320675">
              <a:spcBef>
                <a:spcPts val="600"/>
              </a:spcBef>
              <a:buSzPct val="100000"/>
              <a:buFont typeface="Courier New" panose="02070309020205020404" pitchFamily="49" charset="0"/>
              <a:buChar char="o"/>
            </a:pPr>
            <a:r>
              <a:rPr lang="en-US" sz="1800" dirty="0"/>
              <a:t>Redesigning office layout</a:t>
            </a:r>
          </a:p>
          <a:p>
            <a:pPr marL="469900" lvl="1" indent="-287338">
              <a:spcBef>
                <a:spcPts val="600"/>
              </a:spcBef>
              <a:buSzPct val="100000"/>
              <a:buFont typeface="Wingdings" panose="05000000000000000000" pitchFamily="2" charset="2"/>
              <a:buChar char="§"/>
            </a:pPr>
            <a:r>
              <a:rPr lang="en-US" sz="1600" dirty="0"/>
              <a:t>Due to pandemic, and social distancing rules organizations will have to redesign their office space  </a:t>
            </a:r>
          </a:p>
          <a:p>
            <a:pPr marL="469900" lvl="1" indent="-287338">
              <a:spcBef>
                <a:spcPts val="600"/>
              </a:spcBef>
              <a:buSzPct val="100000"/>
              <a:buFont typeface="Wingdings" panose="05000000000000000000" pitchFamily="2" charset="2"/>
              <a:buChar char="§"/>
            </a:pPr>
            <a:r>
              <a:rPr lang="en-US" sz="1600" dirty="0"/>
              <a:t>Further distancing between cubicles, plexiglass barriers, creating small private offices, and plenty of huddle rooms</a:t>
            </a:r>
          </a:p>
          <a:p>
            <a:pPr marL="469900" lvl="1" indent="-287338">
              <a:spcBef>
                <a:spcPts val="600"/>
              </a:spcBef>
              <a:buSzPct val="100000"/>
              <a:buFont typeface="Wingdings" panose="05000000000000000000" pitchFamily="2" charset="2"/>
              <a:buChar char="§"/>
            </a:pPr>
            <a:r>
              <a:rPr lang="en-US" sz="1600" dirty="0"/>
              <a:t>Contactless doors, etc. </a:t>
            </a:r>
          </a:p>
          <a:p>
            <a:pPr marL="182562" lvl="1" indent="0">
              <a:spcBef>
                <a:spcPts val="600"/>
              </a:spcBef>
              <a:buSzPct val="100000"/>
              <a:buNone/>
            </a:pPr>
            <a:endParaRPr lang="en-US" sz="1600" dirty="0"/>
          </a:p>
          <a:p>
            <a:pPr marL="185738" indent="-320675">
              <a:spcBef>
                <a:spcPts val="600"/>
              </a:spcBef>
              <a:buSzPct val="100000"/>
              <a:buFont typeface="Courier New" panose="02070309020205020404" pitchFamily="49" charset="0"/>
              <a:buChar char="o"/>
            </a:pPr>
            <a:r>
              <a:rPr lang="en-US" sz="1800" dirty="0"/>
              <a:t>Leveraging new technologies  </a:t>
            </a:r>
          </a:p>
          <a:p>
            <a:pPr marL="469900" lvl="1" indent="-287338">
              <a:spcBef>
                <a:spcPts val="600"/>
              </a:spcBef>
              <a:buSzPct val="100000"/>
              <a:buFont typeface="Wingdings" panose="05000000000000000000" pitchFamily="2" charset="2"/>
              <a:buChar char="§"/>
            </a:pPr>
            <a:r>
              <a:rPr lang="en-US" sz="1600" dirty="0"/>
              <a:t>Employee tracking software, temperature sensors, conference rooms equipped with always-on video conferencing</a:t>
            </a:r>
          </a:p>
          <a:p>
            <a:pPr marL="185738" indent="-320675">
              <a:spcBef>
                <a:spcPts val="600"/>
              </a:spcBef>
              <a:buSzPct val="100000"/>
              <a:buFont typeface="Courier New" panose="02070309020205020404" pitchFamily="49" charset="0"/>
              <a:buChar char="o"/>
            </a:pPr>
            <a:endParaRPr lang="en-US" sz="1800" dirty="0"/>
          </a:p>
          <a:p>
            <a:pPr marL="185738" indent="-320675">
              <a:spcBef>
                <a:spcPts val="600"/>
              </a:spcBef>
              <a:buSzPct val="100000"/>
              <a:buFont typeface="Courier New" panose="02070309020205020404" pitchFamily="49" charset="0"/>
              <a:buChar char="o"/>
            </a:pPr>
            <a:r>
              <a:rPr lang="en-US" sz="1800" dirty="0"/>
              <a:t>Operations  (creation of new safety policies, and onboarding guides)</a:t>
            </a:r>
          </a:p>
        </p:txBody>
      </p:sp>
      <p:pic>
        <p:nvPicPr>
          <p:cNvPr id="3" name="Graphic 2">
            <a:extLst>
              <a:ext uri="{FF2B5EF4-FFF2-40B4-BE49-F238E27FC236}">
                <a16:creationId xmlns:a16="http://schemas.microsoft.com/office/drawing/2014/main" id="{7C1CAAA2-2364-4CDB-B09F-EF52F77046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16690360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800" dirty="0"/>
              <a:t>Topic 2 – How do we prioritize change?</a:t>
            </a:r>
            <a:r>
              <a:rPr lang="en-US" sz="2000" dirty="0"/>
              <a:t>(continued) </a:t>
            </a:r>
            <a:br>
              <a:rPr lang="en-US" sz="2400" dirty="0"/>
            </a:br>
            <a:r>
              <a:rPr lang="en-US" sz="2400" dirty="0"/>
              <a:t>Who to bring back?</a:t>
            </a:r>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7</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a:spcBef>
                <a:spcPts val="1800"/>
              </a:spcBef>
              <a:buSzPct val="100000"/>
              <a:buFont typeface="Wingdings 3" panose="05040102010807070707" pitchFamily="18" charset="2"/>
              <a:buChar char=""/>
            </a:pPr>
            <a:r>
              <a:rPr lang="en-US" sz="2000" dirty="0"/>
              <a:t>As businesses open up, critical decisions on who needs to be brought back to the offices and factories need to be made.</a:t>
            </a:r>
          </a:p>
          <a:p>
            <a:pPr>
              <a:spcBef>
                <a:spcPts val="1800"/>
              </a:spcBef>
              <a:buSzPct val="100000"/>
              <a:buFont typeface="Wingdings 3" panose="05040102010807070707" pitchFamily="18" charset="2"/>
              <a:buChar char=""/>
            </a:pPr>
            <a:r>
              <a:rPr lang="en-US" sz="2000" dirty="0"/>
              <a:t>To facilitate this decision making process, business leaders need to consider the following key tenents:</a:t>
            </a:r>
          </a:p>
          <a:p>
            <a:pPr marL="630238" lvl="1" indent="-320675">
              <a:spcBef>
                <a:spcPts val="600"/>
              </a:spcBef>
              <a:buSzPct val="100000"/>
              <a:buFont typeface="Courier New" panose="02070309020205020404" pitchFamily="49" charset="0"/>
              <a:buChar char="o"/>
            </a:pPr>
            <a:r>
              <a:rPr lang="en-US" sz="1800" dirty="0"/>
              <a:t>Establish a multi-disciplinary team </a:t>
            </a:r>
          </a:p>
          <a:p>
            <a:pPr marL="914400" lvl="2" indent="-287338">
              <a:spcBef>
                <a:spcPts val="600"/>
              </a:spcBef>
              <a:buSzPct val="100000"/>
              <a:buFont typeface="Wingdings" panose="05000000000000000000" pitchFamily="2" charset="2"/>
              <a:buChar char="§"/>
            </a:pPr>
            <a:r>
              <a:rPr lang="en-US" sz="1600" dirty="0"/>
              <a:t>Identify mission critical roles and functions</a:t>
            </a:r>
          </a:p>
          <a:p>
            <a:pPr marL="914400" lvl="2" indent="-287338">
              <a:spcBef>
                <a:spcPts val="600"/>
              </a:spcBef>
              <a:buSzPct val="100000"/>
              <a:buFont typeface="Wingdings" panose="05000000000000000000" pitchFamily="2" charset="2"/>
              <a:buChar char="§"/>
            </a:pPr>
            <a:r>
              <a:rPr lang="en-US" sz="1600" dirty="0"/>
              <a:t>Develop, monitor, and refine return to work strategy</a:t>
            </a:r>
          </a:p>
          <a:p>
            <a:pPr marL="630238" lvl="1" indent="-320675">
              <a:spcBef>
                <a:spcPts val="600"/>
              </a:spcBef>
              <a:buSzPct val="100000"/>
              <a:buFont typeface="Courier New" panose="02070309020205020404" pitchFamily="49" charset="0"/>
              <a:buChar char="o"/>
            </a:pPr>
            <a:r>
              <a:rPr lang="en-US" sz="1800" dirty="0"/>
              <a:t>Reclassification of roles </a:t>
            </a:r>
          </a:p>
          <a:p>
            <a:pPr marL="914400" lvl="2" indent="-287338">
              <a:spcBef>
                <a:spcPts val="600"/>
              </a:spcBef>
              <a:buSzPct val="100000"/>
              <a:buFont typeface="Wingdings" panose="05000000000000000000" pitchFamily="2" charset="2"/>
              <a:buChar char="§"/>
            </a:pPr>
            <a:r>
              <a:rPr lang="en-US" sz="1600" dirty="0"/>
              <a:t>What they do, value created by where they perform their role</a:t>
            </a:r>
          </a:p>
          <a:p>
            <a:pPr marL="914400" lvl="2" indent="-287338">
              <a:spcBef>
                <a:spcPts val="600"/>
              </a:spcBef>
              <a:buSzPct val="100000"/>
              <a:buFont typeface="Wingdings" panose="05000000000000000000" pitchFamily="2" charset="2"/>
              <a:buChar char="§"/>
            </a:pPr>
            <a:r>
              <a:rPr lang="en-US" sz="1600" dirty="0"/>
              <a:t>Existing workforce needs to be reclassified into one of the following groups:  fully onsite,  hybrid, and fully offsite</a:t>
            </a:r>
          </a:p>
          <a:p>
            <a:pPr marL="630238" lvl="1" indent="-320675">
              <a:spcBef>
                <a:spcPts val="600"/>
              </a:spcBef>
              <a:buSzPct val="100000"/>
              <a:buFont typeface="Courier New" panose="02070309020205020404" pitchFamily="49" charset="0"/>
              <a:buChar char="o"/>
            </a:pPr>
            <a:r>
              <a:rPr lang="en-US" sz="1800" dirty="0"/>
              <a:t>Staggered schedules and rotational days</a:t>
            </a:r>
          </a:p>
          <a:p>
            <a:pPr marL="914400" lvl="2" indent="-287338">
              <a:spcBef>
                <a:spcPts val="600"/>
              </a:spcBef>
              <a:buSzPct val="100000"/>
              <a:buFont typeface="Wingdings" panose="05000000000000000000" pitchFamily="2" charset="2"/>
              <a:buChar char="§"/>
            </a:pPr>
            <a:r>
              <a:rPr lang="en-US" sz="1600" dirty="0"/>
              <a:t>Reduces volume of employees onsite</a:t>
            </a:r>
          </a:p>
          <a:p>
            <a:pPr marL="914400" lvl="2" indent="-287338">
              <a:spcBef>
                <a:spcPts val="600"/>
              </a:spcBef>
              <a:buSzPct val="100000"/>
              <a:buFont typeface="Wingdings" panose="05000000000000000000" pitchFamily="2" charset="2"/>
              <a:buChar char="§"/>
            </a:pPr>
            <a:r>
              <a:rPr lang="en-US" sz="1600" dirty="0"/>
              <a:t>Minimized spread of the coronavirus</a:t>
            </a:r>
          </a:p>
          <a:p>
            <a:pPr marL="914400" lvl="2" indent="-287338">
              <a:spcBef>
                <a:spcPts val="600"/>
              </a:spcBef>
              <a:buSzPct val="100000"/>
              <a:buFont typeface="Wingdings" panose="05000000000000000000" pitchFamily="2" charset="2"/>
              <a:buChar char="§"/>
            </a:pPr>
            <a:r>
              <a:rPr lang="en-US" sz="1600" dirty="0"/>
              <a:t>Help maintain business continuity </a:t>
            </a:r>
          </a:p>
          <a:p>
            <a:pPr marL="627062" lvl="2" indent="0">
              <a:spcBef>
                <a:spcPts val="600"/>
              </a:spcBef>
              <a:buSzPct val="100000"/>
              <a:buNone/>
            </a:pPr>
            <a:endParaRPr lang="en-US" sz="1600" dirty="0"/>
          </a:p>
        </p:txBody>
      </p:sp>
      <p:pic>
        <p:nvPicPr>
          <p:cNvPr id="3" name="Graphic 2">
            <a:extLst>
              <a:ext uri="{FF2B5EF4-FFF2-40B4-BE49-F238E27FC236}">
                <a16:creationId xmlns:a16="http://schemas.microsoft.com/office/drawing/2014/main" id="{25C4C5C4-457D-46AC-A958-58A00DE85F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420740692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BAA7-E627-4613-8160-FD1A1EC87344}"/>
              </a:ext>
            </a:extLst>
          </p:cNvPr>
          <p:cNvSpPr>
            <a:spLocks noGrp="1"/>
          </p:cNvSpPr>
          <p:nvPr>
            <p:ph type="title"/>
          </p:nvPr>
        </p:nvSpPr>
        <p:spPr>
          <a:xfrm>
            <a:off x="863600" y="430361"/>
            <a:ext cx="11188700" cy="807665"/>
          </a:xfrm>
        </p:spPr>
        <p:txBody>
          <a:bodyPr>
            <a:normAutofit fontScale="90000"/>
          </a:bodyPr>
          <a:lstStyle/>
          <a:p>
            <a:pPr algn="l"/>
            <a:r>
              <a:rPr lang="en-US" sz="2800" dirty="0"/>
              <a:t>Topic 2 – How do we prioritize change?</a:t>
            </a:r>
            <a:r>
              <a:rPr lang="en-US" sz="2000" dirty="0"/>
              <a:t>(continued) </a:t>
            </a:r>
            <a:br>
              <a:rPr lang="en-US" sz="2400" dirty="0"/>
            </a:br>
            <a:r>
              <a:rPr lang="en-US" sz="2400" dirty="0"/>
              <a:t>How work gets done?</a:t>
            </a:r>
          </a:p>
        </p:txBody>
      </p:sp>
      <p:sp>
        <p:nvSpPr>
          <p:cNvPr id="4" name="Slide Number Placeholder 3">
            <a:extLst>
              <a:ext uri="{FF2B5EF4-FFF2-40B4-BE49-F238E27FC236}">
                <a16:creationId xmlns:a16="http://schemas.microsoft.com/office/drawing/2014/main" id="{246ECA60-0DE1-42FB-8693-9040A4E6C386}"/>
              </a:ext>
            </a:extLst>
          </p:cNvPr>
          <p:cNvSpPr>
            <a:spLocks noGrp="1"/>
          </p:cNvSpPr>
          <p:nvPr>
            <p:ph type="sldNum" sz="quarter" idx="2"/>
          </p:nvPr>
        </p:nvSpPr>
        <p:spPr/>
        <p:txBody>
          <a:bodyPr/>
          <a:lstStyle/>
          <a:p>
            <a:fld id="{86CB4B4D-7CA3-9044-876B-883B54F8677D}" type="slidenum">
              <a:rPr lang="en-US" smtClean="0"/>
              <a:pPr/>
              <a:t>8</a:t>
            </a:fld>
            <a:endParaRPr lang="en-US" dirty="0"/>
          </a:p>
        </p:txBody>
      </p:sp>
      <p:sp>
        <p:nvSpPr>
          <p:cNvPr id="5" name="Content Placeholder 4">
            <a:extLst>
              <a:ext uri="{FF2B5EF4-FFF2-40B4-BE49-F238E27FC236}">
                <a16:creationId xmlns:a16="http://schemas.microsoft.com/office/drawing/2014/main" id="{691B181D-B465-42D7-9878-A37552811684}"/>
              </a:ext>
            </a:extLst>
          </p:cNvPr>
          <p:cNvSpPr>
            <a:spLocks noGrp="1"/>
          </p:cNvSpPr>
          <p:nvPr>
            <p:ph idx="1"/>
          </p:nvPr>
        </p:nvSpPr>
        <p:spPr>
          <a:xfrm>
            <a:off x="863600" y="1409699"/>
            <a:ext cx="11245742" cy="4776869"/>
          </a:xfrm>
        </p:spPr>
        <p:txBody>
          <a:bodyPr>
            <a:noAutofit/>
          </a:bodyPr>
          <a:lstStyle/>
          <a:p>
            <a:pPr>
              <a:spcBef>
                <a:spcPts val="1800"/>
              </a:spcBef>
              <a:buSzPct val="100000"/>
              <a:buFont typeface="Wingdings 3" panose="05040102010807070707" pitchFamily="18" charset="2"/>
              <a:buChar char=""/>
            </a:pPr>
            <a:r>
              <a:rPr lang="en-US" sz="2000" dirty="0"/>
              <a:t>The COVID-19 crisis has prompted organizations to reassess how work gets done. By examining each process – what is being done, how is it being done, where is it being done, and when is it being done, an organization can make refinements to reduce operating costs and increase efficiencies, while keeping the organizational culture intact. Here are a few important things organizations should be thinking about as they reimagine and reconstruct how work is done: </a:t>
            </a:r>
          </a:p>
          <a:p>
            <a:pPr marL="630238" lvl="1" indent="-320675">
              <a:spcBef>
                <a:spcPts val="600"/>
              </a:spcBef>
              <a:buSzPct val="100000"/>
              <a:buFont typeface="Courier New" panose="02070309020205020404" pitchFamily="49" charset="0"/>
              <a:buChar char="o"/>
            </a:pPr>
            <a:r>
              <a:rPr lang="en-US" sz="1800" dirty="0"/>
              <a:t>Remote work</a:t>
            </a:r>
          </a:p>
          <a:p>
            <a:pPr marL="914400" lvl="2" indent="-287338">
              <a:spcBef>
                <a:spcPts val="600"/>
              </a:spcBef>
              <a:buSzPct val="100000"/>
              <a:buFont typeface="Wingdings" panose="05000000000000000000" pitchFamily="2" charset="2"/>
              <a:buChar char="§"/>
            </a:pPr>
            <a:r>
              <a:rPr lang="en-US" sz="1600" dirty="0"/>
              <a:t>Is the new norm --  April 2020 Gartner CEO survey indicates that 74% will make remote work permanent</a:t>
            </a:r>
          </a:p>
          <a:p>
            <a:pPr marL="914400" lvl="2" indent="-287338">
              <a:spcBef>
                <a:spcPts val="600"/>
              </a:spcBef>
              <a:buSzPct val="100000"/>
              <a:buFont typeface="Wingdings" panose="05000000000000000000" pitchFamily="2" charset="2"/>
              <a:buChar char="§"/>
            </a:pPr>
            <a:r>
              <a:rPr lang="en-US" sz="1600" dirty="0"/>
              <a:t>Provides employees with flexibility, improves productivity, reduces carbon footprint</a:t>
            </a:r>
          </a:p>
          <a:p>
            <a:pPr marL="630238" lvl="1" indent="-320675">
              <a:spcBef>
                <a:spcPts val="600"/>
              </a:spcBef>
              <a:buSzPct val="100000"/>
              <a:buFont typeface="Courier New" panose="02070309020205020404" pitchFamily="49" charset="0"/>
              <a:buChar char="o"/>
            </a:pPr>
            <a:r>
              <a:rPr lang="en-US" sz="1800" dirty="0"/>
              <a:t>Upskill and new career paths</a:t>
            </a:r>
          </a:p>
          <a:p>
            <a:pPr marL="914400" lvl="2" indent="-287338">
              <a:spcBef>
                <a:spcPts val="600"/>
              </a:spcBef>
              <a:buSzPct val="100000"/>
              <a:buFont typeface="Wingdings" panose="05000000000000000000" pitchFamily="2" charset="2"/>
              <a:buChar char="§"/>
            </a:pPr>
            <a:r>
              <a:rPr lang="en-US" sz="1600" dirty="0"/>
              <a:t>As organization move towards digitization – employees will have to be upskilled, new career frameworks  </a:t>
            </a:r>
          </a:p>
          <a:p>
            <a:pPr marL="630238" lvl="1" indent="-320675">
              <a:spcBef>
                <a:spcPts val="600"/>
              </a:spcBef>
              <a:buSzPct val="100000"/>
              <a:buFont typeface="Courier New" panose="02070309020205020404" pitchFamily="49" charset="0"/>
              <a:buChar char="o"/>
            </a:pPr>
            <a:r>
              <a:rPr lang="en-US" sz="1800" dirty="0"/>
              <a:t>Digital transformation</a:t>
            </a:r>
          </a:p>
          <a:p>
            <a:pPr marL="914400" lvl="2" indent="-287338">
              <a:spcBef>
                <a:spcPts val="600"/>
              </a:spcBef>
              <a:buSzPct val="100000"/>
              <a:buFont typeface="Wingdings" panose="05000000000000000000" pitchFamily="2" charset="2"/>
              <a:buChar char="§"/>
            </a:pPr>
            <a:r>
              <a:rPr lang="en-US" sz="1600" dirty="0"/>
              <a:t>Opportunity for organizations to reimagine how work gets done – what manual processes can be digitalized </a:t>
            </a:r>
          </a:p>
          <a:p>
            <a:pPr marL="914400" lvl="2" indent="-287338">
              <a:spcBef>
                <a:spcPts val="600"/>
              </a:spcBef>
              <a:buSzPct val="100000"/>
              <a:buFont typeface="Wingdings" panose="05000000000000000000" pitchFamily="2" charset="2"/>
              <a:buChar char="§"/>
            </a:pPr>
            <a:r>
              <a:rPr lang="en-US" sz="1600" dirty="0"/>
              <a:t>Use of 5G, AI, Big Data, Cloud Computing – such as MS Azure, Robotics are revolutionizing how work gets done</a:t>
            </a:r>
          </a:p>
          <a:p>
            <a:pPr marL="914400" lvl="2" indent="-287338">
              <a:spcBef>
                <a:spcPts val="600"/>
              </a:spcBef>
              <a:buSzPct val="100000"/>
              <a:buFont typeface="Wingdings" panose="05000000000000000000" pitchFamily="2" charset="2"/>
              <a:buChar char="§"/>
            </a:pPr>
            <a:r>
              <a:rPr lang="en-US" sz="1600" dirty="0"/>
              <a:t>For example, Anheuser-Busch (AB) InBev, is leveraging IoT,  to create "connected breweries" capable of monitoring the quantity, quality, temperature, and other traits in each batch of brew.</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627062" lvl="2" indent="0">
              <a:spcBef>
                <a:spcPts val="600"/>
              </a:spcBef>
              <a:buSzPct val="100000"/>
              <a:buNone/>
            </a:pPr>
            <a:endParaRPr lang="en-US" sz="1600" dirty="0"/>
          </a:p>
        </p:txBody>
      </p:sp>
      <p:pic>
        <p:nvPicPr>
          <p:cNvPr id="3" name="Graphic 2">
            <a:extLst>
              <a:ext uri="{FF2B5EF4-FFF2-40B4-BE49-F238E27FC236}">
                <a16:creationId xmlns:a16="http://schemas.microsoft.com/office/drawing/2014/main" id="{08B72FC9-37FB-4839-ADAD-DE1A6CDAAC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53920" y="6426497"/>
            <a:ext cx="2392680" cy="697865"/>
          </a:xfrm>
          <a:prstGeom prst="rect">
            <a:avLst/>
          </a:prstGeom>
        </p:spPr>
      </p:pic>
    </p:spTree>
    <p:extLst>
      <p:ext uri="{BB962C8B-B14F-4D97-AF65-F5344CB8AC3E}">
        <p14:creationId xmlns:p14="http://schemas.microsoft.com/office/powerpoint/2010/main" val="1092291141"/>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38100" rotWithShape="0">
              <a:srgbClr val="000000">
                <a:alpha val="50000"/>
              </a:srgbClr>
            </a:outerShdw>
          </a:effectLst>
        </a:effectStyle>
        <a:effectStyle>
          <a:effectLst>
            <a:outerShdw blurRad="254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254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43815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38100" rotWithShape="0">
              <a:srgbClr val="000000">
                <a:alpha val="50000"/>
              </a:srgbClr>
            </a:outerShdw>
          </a:effectLst>
        </a:effectStyle>
        <a:effectStyle>
          <a:effectLst>
            <a:outerShdw blurRad="254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254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43815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43815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4463</TotalTime>
  <Words>1786</Words>
  <Application>Microsoft Office PowerPoint</Application>
  <PresentationFormat>Custom</PresentationFormat>
  <Paragraphs>177</Paragraphs>
  <Slides>13</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Calibri</vt:lpstr>
      <vt:lpstr>Courier New</vt:lpstr>
      <vt:lpstr>Helvetica Light</vt:lpstr>
      <vt:lpstr>Helvetica Neue</vt:lpstr>
      <vt:lpstr>HelveticaNeue-Extended</vt:lpstr>
      <vt:lpstr>Mangal</vt:lpstr>
      <vt:lpstr>Myriad Pro</vt:lpstr>
      <vt:lpstr>Myriad Pro Semibold</vt:lpstr>
      <vt:lpstr>Wingdings</vt:lpstr>
      <vt:lpstr>Wingdings 3</vt:lpstr>
      <vt:lpstr>White</vt:lpstr>
      <vt:lpstr>Reimagining The WORKPLACE</vt:lpstr>
      <vt:lpstr>Topic 1 – What are we seeing in the market?   </vt:lpstr>
      <vt:lpstr>Topic 1 – What are we seeing in the market? (continued)  </vt:lpstr>
      <vt:lpstr>Topic 1 – What are we seeing in the market? (continued)  </vt:lpstr>
      <vt:lpstr>Topic 2 – How do we prioritize change? </vt:lpstr>
      <vt:lpstr>Topic 2 – How do we prioritize change?(continued)  Workplace safety</vt:lpstr>
      <vt:lpstr>Topic 2 – How do we prioritize change?(continued)  Workplace safety</vt:lpstr>
      <vt:lpstr>Topic 2 – How do we prioritize change?(continued)  Who to bring back?</vt:lpstr>
      <vt:lpstr>Topic 2 – How do we prioritize change?(continued)  How work gets done?</vt:lpstr>
      <vt:lpstr>Topic 3 – How Do Treatments &amp; Vaccines Impact This Effort? </vt:lpstr>
      <vt:lpstr>Topic 3 – How Do Treatments &amp; Vaccines Impact This Effort? (continued) </vt:lpstr>
      <vt:lpstr>Topic 4 – What word of advise would you give companies listening here today?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Mindset And Behaviorial Change</dc:title>
  <dc:creator>Amit Patel</dc:creator>
  <cp:keywords>Mindset, Behaviorial Change, Growth Mindset, Static Mindset, Change Management</cp:keywords>
  <cp:lastModifiedBy>Amit Patel</cp:lastModifiedBy>
  <cp:revision>55</cp:revision>
  <cp:lastPrinted>2020-09-15T23:25:58Z</cp:lastPrinted>
  <dcterms:modified xsi:type="dcterms:W3CDTF">2020-09-17T17:43:49Z</dcterms:modified>
</cp:coreProperties>
</file>